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</p:sldIdLst>
  <p:sldSz cx="9144000" cy="5143500" type="screen16x9"/>
  <p:notesSz cx="9144000" cy="5143500"/>
  <p:defaultTextStyle>
    <a:defPPr>
      <a:defRPr lang="ru-RU"/>
    </a:defPPr>
    <a:lvl1pPr marL="0" algn="l" defTabSz="914265">
      <a:defRPr sz="18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>
      <a:defRPr sz="18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>
      <a:defRPr sz="18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>
      <a:defRPr sz="18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>
      <a:defRPr sz="18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>
      <a:defRPr sz="18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>
      <a:defRPr sz="18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>
      <a:defRPr sz="18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6.061056430446194E-2"/>
                  <c:y val="0.146305364173228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449229002624672"/>
                  <c:y val="-6.4017716535433075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21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2844734251968506E-2"/>
                  <c:y val="-0.11601845472440944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502296587926508E-2"/>
                  <c:y val="-0.1258978838582677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23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05125"/>
                  <c:y val="6.6821850393700782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22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6197588582677168E-2"/>
                  <c:y val="0.134728346456692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</c:v>
                </c:pt>
                <c:pt idx="1">
                  <c:v>21</c:v>
                </c:pt>
                <c:pt idx="2">
                  <c:v>5</c:v>
                </c:pt>
                <c:pt idx="3">
                  <c:v>23</c:v>
                </c:pt>
                <c:pt idx="4">
                  <c:v>22</c:v>
                </c:pt>
                <c:pt idx="5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1597834"/>
            <a:ext cx="7772400" cy="1102519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05980"/>
            <a:ext cx="2057400" cy="438864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05980"/>
            <a:ext cx="6019800" cy="438864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50" y="20480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C31472-A72B-4207-98CA-A4389F5F6293}" type="datetimeFigureOut">
              <a:rPr lang="ru-RU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A84FFC-4F86-4E2B-86FE-7DD21AAB518B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65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AutoShape 3"/>
          <p:cNvSpPr/>
          <p:nvPr/>
        </p:nvSpPr>
        <p:spPr bwMode="auto">
          <a:xfrm>
            <a:off x="46540" y="1347614"/>
            <a:ext cx="9160257" cy="12421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/>
          <a:lstStyle/>
          <a:p>
            <a:pPr algn="ctr">
              <a:defRPr lang="ru-RU"/>
            </a:pPr>
            <a:endParaRPr lang="ru-RU" sz="1600" b="1">
              <a:latin typeface="Arial"/>
              <a:cs typeface="Arial"/>
            </a:endParaRPr>
          </a:p>
          <a:p>
            <a:pPr algn="ctr">
              <a:defRPr lang="ru-RU"/>
            </a:pPr>
            <a:r>
              <a:rPr lang="ru-RU" sz="2600" b="1">
                <a:solidFill>
                  <a:schemeClr val="bg1"/>
                </a:solidFill>
                <a:latin typeface="Arial"/>
                <a:cs typeface="Arial"/>
              </a:rPr>
              <a:t>РЕАЛИЗАЦИЯ ИНИЦИАТИВНЫХ </a:t>
            </a:r>
            <a:endParaRPr/>
          </a:p>
          <a:p>
            <a:pPr algn="ctr">
              <a:defRPr lang="ru-RU"/>
            </a:pPr>
            <a:r>
              <a:rPr lang="ru-RU" sz="2600" b="1">
                <a:solidFill>
                  <a:schemeClr val="bg1"/>
                </a:solidFill>
                <a:latin typeface="Arial"/>
                <a:cs typeface="Arial"/>
              </a:rPr>
              <a:t>ПРОЕКТОВ НА ТЕРРИТОРИИ МУНИЦИПАЛЬНЫХ </a:t>
            </a:r>
            <a:endParaRPr/>
          </a:p>
          <a:p>
            <a:pPr algn="ctr">
              <a:defRPr lang="ru-RU"/>
            </a:pPr>
            <a:r>
              <a:rPr lang="ru-RU" sz="2600" b="1">
                <a:solidFill>
                  <a:schemeClr val="bg1"/>
                </a:solidFill>
                <a:latin typeface="Arial"/>
                <a:cs typeface="Arial"/>
              </a:rPr>
              <a:t>ОКРУГОВ ЧУВАШСКОЙ РЕСПУБЛИКИ, А ТАКЖЕ </a:t>
            </a:r>
            <a:endParaRPr/>
          </a:p>
          <a:p>
            <a:pPr algn="ctr">
              <a:defRPr lang="ru-RU"/>
            </a:pPr>
            <a:r>
              <a:rPr lang="ru-RU" sz="2600" b="1">
                <a:solidFill>
                  <a:schemeClr val="bg1"/>
                </a:solidFill>
                <a:latin typeface="Arial"/>
                <a:cs typeface="Arial"/>
              </a:rPr>
              <a:t>В СУБЪЕКТАХ РОССИЙСКОЙ ФЕДЕРАЦИИ</a:t>
            </a:r>
            <a:endParaRPr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 flipV="1">
            <a:off x="899592" y="411510"/>
            <a:ext cx="7992888" cy="3980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6"/>
          <p:cNvSpPr/>
          <p:nvPr/>
        </p:nvSpPr>
        <p:spPr bwMode="auto">
          <a:xfrm>
            <a:off x="827584" y="144240"/>
            <a:ext cx="8064896" cy="2538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/>
          <a:p>
            <a:pPr>
              <a:defRPr lang="ru-RU"/>
            </a:pPr>
            <a:r>
              <a:rPr lang="ru-RU" sz="1500">
                <a:solidFill>
                  <a:schemeClr val="bg1"/>
                </a:solidFill>
                <a:latin typeface="Arial"/>
                <a:ea typeface="Calibri"/>
                <a:cs typeface="Arial"/>
              </a:rPr>
              <a:t>МИНИСТЕРСТВО</a:t>
            </a:r>
            <a:r>
              <a:rPr lang="en-US" sz="15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1500">
                <a:solidFill>
                  <a:schemeClr val="bg1"/>
                </a:solidFill>
                <a:latin typeface="Arial"/>
                <a:ea typeface="Calibri"/>
                <a:cs typeface="Arial"/>
              </a:rPr>
              <a:t>СЕЛЬСКОГО ХОЗЯЙСТВА</a:t>
            </a:r>
            <a:r>
              <a:rPr lang="en-US" sz="1500">
                <a:solidFill>
                  <a:schemeClr val="bg1"/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1500">
                <a:solidFill>
                  <a:schemeClr val="bg1"/>
                </a:solidFill>
                <a:latin typeface="Arial"/>
                <a:ea typeface="Calibri"/>
                <a:cs typeface="Arial"/>
              </a:rPr>
              <a:t>ЧУВАШСКОЙ РЕСПУБЛИКИ</a:t>
            </a:r>
            <a:endParaRPr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37356" t="25201" r="37307" b="25057"/>
          <a:stretch/>
        </p:blipFill>
        <p:spPr bwMode="auto">
          <a:xfrm>
            <a:off x="323528" y="103378"/>
            <a:ext cx="504056" cy="4912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 bwMode="auto">
          <a:xfrm>
            <a:off x="4932040" y="3219822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lang="ru-RU"/>
            </a:pPr>
            <a:r>
              <a:rPr lang="ru-RU" sz="1400">
                <a:solidFill>
                  <a:schemeClr val="bg1"/>
                </a:solidFill>
                <a:latin typeface="Arial"/>
                <a:ea typeface="Calibri"/>
                <a:cs typeface="Arial"/>
              </a:rPr>
              <a:t>Заместитель Председателя Кабинета Министров Чувашской Республики – </a:t>
            </a:r>
            <a:endParaRPr/>
          </a:p>
          <a:p>
            <a:pPr>
              <a:defRPr lang="ru-RU"/>
            </a:pPr>
            <a:r>
              <a:rPr lang="ru-RU" sz="1400">
                <a:solidFill>
                  <a:schemeClr val="bg1"/>
                </a:solidFill>
                <a:latin typeface="Arial"/>
                <a:ea typeface="Calibri"/>
                <a:cs typeface="Arial"/>
              </a:rPr>
              <a:t>министр сельского хозяйства </a:t>
            </a:r>
            <a:endParaRPr/>
          </a:p>
          <a:p>
            <a:pPr>
              <a:defRPr lang="ru-RU"/>
            </a:pPr>
            <a:r>
              <a:rPr lang="ru-RU" sz="1400">
                <a:solidFill>
                  <a:schemeClr val="bg1"/>
                </a:solidFill>
                <a:latin typeface="Arial"/>
                <a:ea typeface="Calibri"/>
                <a:cs typeface="Arial"/>
              </a:rPr>
              <a:t>Чувашской Республики</a:t>
            </a:r>
            <a:endParaRPr/>
          </a:p>
          <a:p>
            <a:pPr>
              <a:defRPr lang="ru-RU"/>
            </a:pPr>
            <a:endParaRPr lang="ru-RU" sz="1400" b="1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>
              <a:defRPr lang="ru-RU"/>
            </a:pPr>
            <a:r>
              <a:rPr lang="ru-RU" sz="1400" b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С.Г. Артамонов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3193" y="-33294"/>
            <a:ext cx="9204269" cy="51767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 bwMode="auto">
          <a:xfrm>
            <a:off x="1115613" y="1008379"/>
            <a:ext cx="7371067" cy="146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0" u="none" strike="noStrike" cap="none" spc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</a:rPr>
              <a:t>«О развитии сельского хозяйства и перерабатывающей отрасли </a:t>
            </a: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0" u="none" strike="noStrike" cap="none" spc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</a:rPr>
              <a:t>в Чувашской Республике»</a:t>
            </a:r>
            <a:endParaRPr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428530" y="3598614"/>
            <a:ext cx="3531258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42660783" name="Прямоугольник 5"/>
          <p:cNvSpPr/>
          <p:nvPr/>
        </p:nvSpPr>
        <p:spPr bwMode="auto">
          <a:xfrm>
            <a:off x="4932039" y="3781673"/>
            <a:ext cx="3962959" cy="945236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>
              <a:defRPr lang="ru-RU"/>
            </a:pPr>
            <a:r>
              <a:rPr lang="ru-RU" sz="1400">
                <a:solidFill>
                  <a:schemeClr val="bg1">
                    <a:lumMod val="85000"/>
                  </a:schemeClr>
                </a:solidFill>
                <a:latin typeface="Arial"/>
                <a:ea typeface="Calibri"/>
                <a:cs typeface="Arial"/>
              </a:rPr>
              <a:t>Заместитель министра сельского хозяйства </a:t>
            </a:r>
          </a:p>
          <a:p>
            <a:pPr>
              <a:defRPr lang="ru-RU"/>
            </a:pPr>
            <a:r>
              <a:rPr lang="ru-RU" sz="1400">
                <a:solidFill>
                  <a:schemeClr val="bg1">
                    <a:lumMod val="85000"/>
                  </a:schemeClr>
                </a:solidFill>
                <a:latin typeface="Arial"/>
                <a:ea typeface="Calibri"/>
                <a:cs typeface="Arial"/>
              </a:rPr>
              <a:t>Чувашской Республики</a:t>
            </a:r>
          </a:p>
          <a:p>
            <a:pPr>
              <a:defRPr lang="ru-RU"/>
            </a:pPr>
            <a:endParaRPr lang="ru-RU" sz="1400">
              <a:solidFill>
                <a:schemeClr val="bg1">
                  <a:lumMod val="85000"/>
                </a:schemeClr>
              </a:solidFill>
              <a:latin typeface="Arial"/>
              <a:ea typeface="Calibri"/>
              <a:cs typeface="Arial"/>
            </a:endParaRPr>
          </a:p>
          <a:p>
            <a:pPr>
              <a:defRPr lang="ru-RU"/>
            </a:pPr>
            <a:r>
              <a:rPr lang="ru-RU" sz="1400">
                <a:solidFill>
                  <a:schemeClr val="bg1">
                    <a:lumMod val="8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ru-RU" sz="1400" b="1">
                <a:solidFill>
                  <a:schemeClr val="bg1">
                    <a:lumMod val="85000"/>
                  </a:schemeClr>
                </a:solidFill>
                <a:latin typeface="Arial"/>
                <a:ea typeface="Calibri"/>
                <a:cs typeface="Arial"/>
              </a:rPr>
              <a:t>Л.М. Балтаев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81769430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4665" y="0"/>
            <a:ext cx="9233331" cy="51937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129548673" name="Номер слайда 2"/>
          <p:cNvSpPr txBox="1"/>
          <p:nvPr/>
        </p:nvSpPr>
        <p:spPr bwMode="auto">
          <a:xfrm>
            <a:off x="8564447" y="4781646"/>
            <a:ext cx="409572" cy="300034"/>
          </a:xfrm>
          <a:prstGeom prst="rect">
            <a:avLst/>
          </a:prstGeom>
          <a:noFill/>
        </p:spPr>
        <p:txBody>
          <a:bodyPr vert="horz" wrap="square" lIns="68571" tIns="34283" rIns="68571" bIns="3428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8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3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6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30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BE649A4C-6711-DFE8-4A30-91364CF56156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2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238805342" name="Заголовок 1"/>
          <p:cNvSpPr txBox="1"/>
          <p:nvPr/>
        </p:nvSpPr>
        <p:spPr bwMode="auto">
          <a:xfrm>
            <a:off x="10205" y="229413"/>
            <a:ext cx="9146158" cy="227048"/>
          </a:xfrm>
          <a:prstGeom prst="rect">
            <a:avLst/>
          </a:prstGeom>
        </p:spPr>
        <p:txBody>
          <a:bodyPr vert="horz" wrap="square" lIns="0" tIns="13329" rIns="0" bIns="0" rtlCol="0" anchor="ctr">
            <a:spAutoFit/>
          </a:bodyPr>
          <a:lstStyle>
            <a:defPPr>
              <a:defRPr lang="ru-RU"/>
            </a:defPPr>
            <a:lvl1pPr marL="12699" algn="ctr" defTabSz="914283">
              <a:spcBef>
                <a:spcPts val="102"/>
              </a:spcBef>
              <a:defRPr sz="1600" b="1" spc="11">
                <a:solidFill>
                  <a:srgbClr val="9C2C1F"/>
                </a:solidFill>
                <a:latin typeface="Trebuchet MS"/>
                <a:cs typeface="Trebuchet MS"/>
              </a:defRPr>
            </a:lvl1pPr>
          </a:lstStyle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 b="0" i="1" u="none" strike="noStrike" cap="none" spc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44298681" name="TextBox 8"/>
          <p:cNvSpPr txBox="1"/>
          <p:nvPr/>
        </p:nvSpPr>
        <p:spPr bwMode="auto">
          <a:xfrm>
            <a:off x="666064" y="88122"/>
            <a:ext cx="7658289" cy="50950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0" marR="0" indent="0" algn="ctr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srgbClr val="053E3F"/>
                </a:solidFill>
                <a:latin typeface="Open Sauce Bold"/>
                <a:ea typeface="Open Sauce Bold"/>
                <a:cs typeface="Open Sauce Bold"/>
              </a:rPr>
              <a:t>КЛЮЧЕВЫЕ ДОСТИЖЕНИЯ АПК ЧУВАШСКОЙ РЕСПУБЛИКИ</a:t>
            </a:r>
            <a:r>
              <a:rPr lang="ru-RU" sz="6000" b="1" spc="150">
                <a:solidFill>
                  <a:srgbClr val="053E3F"/>
                </a:solidFill>
                <a:latin typeface="Open Sauce Bold"/>
                <a:ea typeface="Open Sauce Bold"/>
                <a:cs typeface="Open Sauce Bold"/>
              </a:rPr>
              <a:t> </a:t>
            </a:r>
            <a:endParaRPr lang="ru-RU" sz="6600" b="1">
              <a:solidFill>
                <a:srgbClr val="4875D4"/>
              </a:solidFill>
              <a:latin typeface="Arial Narrow"/>
            </a:endParaRPr>
          </a:p>
        </p:txBody>
      </p:sp>
      <p:sp>
        <p:nvSpPr>
          <p:cNvPr id="212124684" name="object 13"/>
          <p:cNvSpPr txBox="1"/>
          <p:nvPr/>
        </p:nvSpPr>
        <p:spPr bwMode="auto">
          <a:xfrm>
            <a:off x="829049" y="955885"/>
            <a:ext cx="3473322" cy="4089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1"/>
              <a:t>Производство на 100 га сельхозугодий</a:t>
            </a:r>
            <a:endParaRPr/>
          </a:p>
        </p:txBody>
      </p:sp>
      <p:sp>
        <p:nvSpPr>
          <p:cNvPr id="1385021394" name="object 13"/>
          <p:cNvSpPr txBox="1"/>
          <p:nvPr/>
        </p:nvSpPr>
        <p:spPr bwMode="auto">
          <a:xfrm>
            <a:off x="4890025" y="955885"/>
            <a:ext cx="4083993" cy="4089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1"/>
              <a:t>Продовольственное обеспечение населения</a:t>
            </a:r>
            <a:endParaRPr sz="1400" b="1"/>
          </a:p>
        </p:txBody>
      </p:sp>
      <p:sp>
        <p:nvSpPr>
          <p:cNvPr id="1035278762" name="object 13"/>
          <p:cNvSpPr txBox="1"/>
          <p:nvPr/>
        </p:nvSpPr>
        <p:spPr bwMode="auto">
          <a:xfrm>
            <a:off x="1126961" y="1491260"/>
            <a:ext cx="2371646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картофель -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sz="2000" b="0"/>
              <a:t> </a:t>
            </a:r>
            <a:r>
              <a:rPr sz="1600" b="0"/>
              <a:t>место </a:t>
            </a:r>
            <a:endParaRPr b="0"/>
          </a:p>
        </p:txBody>
      </p:sp>
      <p:sp>
        <p:nvSpPr>
          <p:cNvPr id="222373227" name="object 13"/>
          <p:cNvSpPr txBox="1"/>
          <p:nvPr/>
        </p:nvSpPr>
        <p:spPr bwMode="auto">
          <a:xfrm>
            <a:off x="1144274" y="2052641"/>
            <a:ext cx="2325501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0"/>
              <a:t>овощи -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sz="1600" b="0"/>
              <a:t> место </a:t>
            </a:r>
            <a:endParaRPr b="0"/>
          </a:p>
        </p:txBody>
      </p:sp>
      <p:sp>
        <p:nvSpPr>
          <p:cNvPr id="1030154100" name="object 13"/>
          <p:cNvSpPr txBox="1"/>
          <p:nvPr/>
        </p:nvSpPr>
        <p:spPr bwMode="auto">
          <a:xfrm>
            <a:off x="1125161" y="3048797"/>
            <a:ext cx="2373447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мясо -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sz="1600" b="0"/>
              <a:t> место</a:t>
            </a:r>
            <a:r>
              <a:rPr sz="1400" b="0"/>
              <a:t> </a:t>
            </a:r>
            <a:endParaRPr b="0"/>
          </a:p>
        </p:txBody>
      </p:sp>
      <p:sp>
        <p:nvSpPr>
          <p:cNvPr id="1104389316" name="object 13"/>
          <p:cNvSpPr txBox="1"/>
          <p:nvPr/>
        </p:nvSpPr>
        <p:spPr bwMode="auto">
          <a:xfrm>
            <a:off x="1144274" y="2571750"/>
            <a:ext cx="2374527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молоко -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sz="2000" b="1"/>
              <a:t> </a:t>
            </a:r>
            <a:r>
              <a:rPr sz="1600" b="0"/>
              <a:t>место </a:t>
            </a:r>
            <a:endParaRPr b="0"/>
          </a:p>
        </p:txBody>
      </p:sp>
      <p:sp>
        <p:nvSpPr>
          <p:cNvPr id="2048502179" name="object 13"/>
          <p:cNvSpPr txBox="1"/>
          <p:nvPr/>
        </p:nvSpPr>
        <p:spPr bwMode="auto">
          <a:xfrm>
            <a:off x="1121921" y="3518738"/>
            <a:ext cx="2376687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1600" b="0"/>
              <a:t>яйцо -</a:t>
            </a:r>
            <a:r>
              <a:rPr sz="1600" b="1"/>
              <a:t>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sz="1600" b="0"/>
              <a:t> место </a:t>
            </a:r>
            <a:endParaRPr b="0"/>
          </a:p>
        </p:txBody>
      </p:sp>
      <p:pic>
        <p:nvPicPr>
          <p:cNvPr id="289111938" name="Рисунок 289111937"/>
          <p:cNvPicPr>
            <a:picLocks noChangeAspect="1"/>
          </p:cNvPicPr>
          <p:nvPr/>
        </p:nvPicPr>
        <p:blipFill>
          <a:blip r:embed="rId3"/>
          <a:srcRect l="17980" r="53776" b="-941"/>
          <a:stretch/>
        </p:blipFill>
        <p:spPr bwMode="auto">
          <a:xfrm>
            <a:off x="18563512" y="5946000"/>
            <a:ext cx="1879255" cy="10915820"/>
          </a:xfrm>
          <a:prstGeom prst="rect">
            <a:avLst/>
          </a:prstGeom>
        </p:spPr>
      </p:pic>
      <p:pic>
        <p:nvPicPr>
          <p:cNvPr id="1981282741" name="Рисунок 1981282740"/>
          <p:cNvPicPr>
            <a:picLocks noChangeAspect="1"/>
          </p:cNvPicPr>
          <p:nvPr/>
        </p:nvPicPr>
        <p:blipFill>
          <a:blip r:embed="rId3"/>
          <a:srcRect l="17980" r="53776" b="-941"/>
          <a:stretch/>
        </p:blipFill>
        <p:spPr bwMode="auto">
          <a:xfrm>
            <a:off x="18715912" y="6098401"/>
            <a:ext cx="1879255" cy="10915820"/>
          </a:xfrm>
          <a:prstGeom prst="rect">
            <a:avLst/>
          </a:prstGeom>
        </p:spPr>
      </p:pic>
      <p:pic>
        <p:nvPicPr>
          <p:cNvPr id="1226494179" name="Рисунок 1226494178"/>
          <p:cNvPicPr>
            <a:picLocks noChangeAspect="1"/>
          </p:cNvPicPr>
          <p:nvPr/>
        </p:nvPicPr>
        <p:blipFill>
          <a:blip r:embed="rId3"/>
          <a:srcRect l="17980" r="53776" b="-941"/>
          <a:stretch/>
        </p:blipFill>
        <p:spPr bwMode="auto">
          <a:xfrm>
            <a:off x="18868312" y="6250801"/>
            <a:ext cx="1879255" cy="10915820"/>
          </a:xfrm>
          <a:prstGeom prst="rect">
            <a:avLst/>
          </a:prstGeom>
        </p:spPr>
      </p:pic>
      <p:pic>
        <p:nvPicPr>
          <p:cNvPr id="1667390865" name="Рисунок 1667390864"/>
          <p:cNvPicPr>
            <a:picLocks noChangeAspect="1"/>
          </p:cNvPicPr>
          <p:nvPr/>
        </p:nvPicPr>
        <p:blipFill>
          <a:blip r:embed="rId3"/>
          <a:srcRect l="17980" r="53776" b="-941"/>
          <a:stretch/>
        </p:blipFill>
        <p:spPr bwMode="auto">
          <a:xfrm>
            <a:off x="19020712" y="6403201"/>
            <a:ext cx="1879255" cy="10915820"/>
          </a:xfrm>
          <a:prstGeom prst="rect">
            <a:avLst/>
          </a:prstGeom>
        </p:spPr>
      </p:pic>
      <p:sp>
        <p:nvSpPr>
          <p:cNvPr id="1965700000" name="object 10"/>
          <p:cNvSpPr/>
          <p:nvPr/>
        </p:nvSpPr>
        <p:spPr bwMode="auto">
          <a:xfrm flipH="1" flipV="1">
            <a:off x="829047" y="1787190"/>
            <a:ext cx="209288" cy="180385"/>
          </a:xfrm>
          <a:custGeom>
            <a:avLst/>
            <a:gdLst/>
            <a:ahLst/>
            <a:cxnLst/>
            <a:rect l="l" t="t" r="r" b="b"/>
            <a:pathLst>
              <a:path w="210184" h="210185" extrusionOk="0">
                <a:moveTo>
                  <a:pt x="105016" y="0"/>
                </a:moveTo>
                <a:lnTo>
                  <a:pt x="0" y="105028"/>
                </a:lnTo>
                <a:lnTo>
                  <a:pt x="105016" y="209930"/>
                </a:lnTo>
                <a:lnTo>
                  <a:pt x="210032" y="105028"/>
                </a:lnTo>
                <a:lnTo>
                  <a:pt x="10501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699">
            <a:solidFill>
              <a:schemeClr val="accent5">
                <a:lumMod val="50196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b="1"/>
          </a:p>
        </p:txBody>
      </p:sp>
      <p:sp>
        <p:nvSpPr>
          <p:cNvPr id="132639396" name="object 10"/>
          <p:cNvSpPr/>
          <p:nvPr/>
        </p:nvSpPr>
        <p:spPr bwMode="auto">
          <a:xfrm flipH="1" flipV="1">
            <a:off x="829048" y="2372320"/>
            <a:ext cx="209286" cy="180383"/>
          </a:xfrm>
          <a:custGeom>
            <a:avLst/>
            <a:gdLst/>
            <a:ahLst/>
            <a:cxnLst/>
            <a:rect l="l" t="t" r="r" b="b"/>
            <a:pathLst>
              <a:path w="210184" h="210185" extrusionOk="0">
                <a:moveTo>
                  <a:pt x="105016" y="0"/>
                </a:moveTo>
                <a:lnTo>
                  <a:pt x="0" y="105028"/>
                </a:lnTo>
                <a:lnTo>
                  <a:pt x="105016" y="209930"/>
                </a:lnTo>
                <a:lnTo>
                  <a:pt x="210032" y="105028"/>
                </a:lnTo>
                <a:lnTo>
                  <a:pt x="10501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699">
            <a:solidFill>
              <a:schemeClr val="accent5">
                <a:lumMod val="50196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b="1"/>
          </a:p>
        </p:txBody>
      </p:sp>
      <p:sp>
        <p:nvSpPr>
          <p:cNvPr id="731392118" name="object 10"/>
          <p:cNvSpPr/>
          <p:nvPr/>
        </p:nvSpPr>
        <p:spPr bwMode="auto">
          <a:xfrm flipH="1" flipV="1">
            <a:off x="829049" y="2893605"/>
            <a:ext cx="209287" cy="180384"/>
          </a:xfrm>
          <a:custGeom>
            <a:avLst/>
            <a:gdLst/>
            <a:ahLst/>
            <a:cxnLst/>
            <a:rect l="l" t="t" r="r" b="b"/>
            <a:pathLst>
              <a:path w="210184" h="210185" extrusionOk="0">
                <a:moveTo>
                  <a:pt x="105016" y="0"/>
                </a:moveTo>
                <a:lnTo>
                  <a:pt x="0" y="105028"/>
                </a:lnTo>
                <a:lnTo>
                  <a:pt x="105016" y="209930"/>
                </a:lnTo>
                <a:lnTo>
                  <a:pt x="210032" y="105028"/>
                </a:lnTo>
                <a:lnTo>
                  <a:pt x="10501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699">
            <a:solidFill>
              <a:schemeClr val="accent5">
                <a:lumMod val="50196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b="1"/>
          </a:p>
        </p:txBody>
      </p:sp>
      <p:sp>
        <p:nvSpPr>
          <p:cNvPr id="64811479" name="object 10"/>
          <p:cNvSpPr/>
          <p:nvPr/>
        </p:nvSpPr>
        <p:spPr bwMode="auto">
          <a:xfrm flipH="1" flipV="1">
            <a:off x="829049" y="3363545"/>
            <a:ext cx="209287" cy="180384"/>
          </a:xfrm>
          <a:custGeom>
            <a:avLst/>
            <a:gdLst/>
            <a:ahLst/>
            <a:cxnLst/>
            <a:rect l="l" t="t" r="r" b="b"/>
            <a:pathLst>
              <a:path w="210184" h="210185" extrusionOk="0">
                <a:moveTo>
                  <a:pt x="105016" y="0"/>
                </a:moveTo>
                <a:lnTo>
                  <a:pt x="0" y="105028"/>
                </a:lnTo>
                <a:lnTo>
                  <a:pt x="105016" y="209930"/>
                </a:lnTo>
                <a:lnTo>
                  <a:pt x="210032" y="105028"/>
                </a:lnTo>
                <a:lnTo>
                  <a:pt x="10501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699">
            <a:solidFill>
              <a:schemeClr val="accent5">
                <a:lumMod val="50196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b="1"/>
          </a:p>
        </p:txBody>
      </p:sp>
      <p:sp>
        <p:nvSpPr>
          <p:cNvPr id="1339024295" name="object 10"/>
          <p:cNvSpPr/>
          <p:nvPr/>
        </p:nvSpPr>
        <p:spPr bwMode="auto">
          <a:xfrm flipH="1" flipV="1">
            <a:off x="829049" y="3832268"/>
            <a:ext cx="209286" cy="180383"/>
          </a:xfrm>
          <a:custGeom>
            <a:avLst/>
            <a:gdLst/>
            <a:ahLst/>
            <a:cxnLst/>
            <a:rect l="l" t="t" r="r" b="b"/>
            <a:pathLst>
              <a:path w="210184" h="210185" extrusionOk="0">
                <a:moveTo>
                  <a:pt x="105016" y="0"/>
                </a:moveTo>
                <a:lnTo>
                  <a:pt x="0" y="105028"/>
                </a:lnTo>
                <a:lnTo>
                  <a:pt x="105016" y="209930"/>
                </a:lnTo>
                <a:lnTo>
                  <a:pt x="210032" y="105028"/>
                </a:lnTo>
                <a:lnTo>
                  <a:pt x="105016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699">
            <a:solidFill>
              <a:schemeClr val="accent5">
                <a:lumMod val="50196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b="1"/>
          </a:p>
        </p:txBody>
      </p:sp>
      <p:sp>
        <p:nvSpPr>
          <p:cNvPr id="1515073307" name="object 13"/>
          <p:cNvSpPr txBox="1"/>
          <p:nvPr/>
        </p:nvSpPr>
        <p:spPr bwMode="auto">
          <a:xfrm>
            <a:off x="6932021" y="1406196"/>
            <a:ext cx="2381008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 </a:t>
            </a:r>
            <a:r>
              <a:rPr sz="2600" b="1"/>
              <a:t>207 %</a:t>
            </a:r>
            <a:endParaRPr b="0"/>
          </a:p>
        </p:txBody>
      </p:sp>
      <p:pic>
        <p:nvPicPr>
          <p:cNvPr id="352637011" name="Рисунок 352637010"/>
          <p:cNvPicPr>
            <a:picLocks noChangeAspect="1"/>
          </p:cNvPicPr>
          <p:nvPr/>
        </p:nvPicPr>
        <p:blipFill>
          <a:blip r:embed="rId4"/>
          <a:srcRect l="25482" t="22633" r="45636" b="25313"/>
          <a:stretch/>
        </p:blipFill>
        <p:spPr bwMode="auto">
          <a:xfrm>
            <a:off x="6403369" y="2232337"/>
            <a:ext cx="369860" cy="374953"/>
          </a:xfrm>
          <a:prstGeom prst="rect">
            <a:avLst/>
          </a:prstGeom>
        </p:spPr>
      </p:pic>
      <p:pic>
        <p:nvPicPr>
          <p:cNvPr id="529195962" name="Рисунок 529195961"/>
          <p:cNvPicPr>
            <a:picLocks noChangeAspect="1"/>
          </p:cNvPicPr>
          <p:nvPr/>
        </p:nvPicPr>
        <p:blipFill>
          <a:blip r:embed="rId5"/>
          <a:srcRect l="15843" t="17769" r="43114" b="18156"/>
          <a:stretch/>
        </p:blipFill>
        <p:spPr bwMode="auto">
          <a:xfrm>
            <a:off x="6368967" y="1616060"/>
            <a:ext cx="404263" cy="355011"/>
          </a:xfrm>
          <a:prstGeom prst="rect">
            <a:avLst/>
          </a:prstGeom>
        </p:spPr>
      </p:pic>
      <p:pic>
        <p:nvPicPr>
          <p:cNvPr id="1376598208" name="Рисунок 1376598207"/>
          <p:cNvPicPr>
            <a:picLocks noChangeAspect="1"/>
          </p:cNvPicPr>
          <p:nvPr/>
        </p:nvPicPr>
        <p:blipFill>
          <a:blip r:embed="rId6"/>
          <a:srcRect l="16210" t="14081" r="42851" b="14073"/>
          <a:stretch/>
        </p:blipFill>
        <p:spPr bwMode="auto">
          <a:xfrm>
            <a:off x="6426251" y="2761633"/>
            <a:ext cx="316416" cy="312356"/>
          </a:xfrm>
          <a:prstGeom prst="rect">
            <a:avLst/>
          </a:prstGeom>
        </p:spPr>
      </p:pic>
      <p:pic>
        <p:nvPicPr>
          <p:cNvPr id="187500797" name="Рисунок 187500796"/>
          <p:cNvPicPr>
            <a:picLocks noChangeAspect="1"/>
          </p:cNvPicPr>
          <p:nvPr/>
        </p:nvPicPr>
        <p:blipFill>
          <a:blip r:embed="rId7"/>
          <a:srcRect l="17510" t="26255" r="44285" b="25804"/>
          <a:stretch/>
        </p:blipFill>
        <p:spPr bwMode="auto">
          <a:xfrm>
            <a:off x="6412889" y="3220995"/>
            <a:ext cx="384584" cy="362632"/>
          </a:xfrm>
          <a:prstGeom prst="rect">
            <a:avLst/>
          </a:prstGeom>
        </p:spPr>
      </p:pic>
      <p:pic>
        <p:nvPicPr>
          <p:cNvPr id="483478703" name="Рисунок 483478702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416729" y="3736979"/>
            <a:ext cx="343139" cy="343139"/>
          </a:xfrm>
          <a:prstGeom prst="rect">
            <a:avLst/>
          </a:prstGeom>
        </p:spPr>
      </p:pic>
      <p:sp>
        <p:nvSpPr>
          <p:cNvPr id="1737677336" name="object 13"/>
          <p:cNvSpPr txBox="1"/>
          <p:nvPr/>
        </p:nvSpPr>
        <p:spPr bwMode="auto">
          <a:xfrm>
            <a:off x="6930580" y="2010369"/>
            <a:ext cx="2382448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 </a:t>
            </a:r>
            <a:r>
              <a:rPr sz="2600" b="1"/>
              <a:t>129 %</a:t>
            </a:r>
            <a:endParaRPr b="0"/>
          </a:p>
        </p:txBody>
      </p:sp>
      <p:sp>
        <p:nvSpPr>
          <p:cNvPr id="1467894226" name="object 13"/>
          <p:cNvSpPr txBox="1"/>
          <p:nvPr/>
        </p:nvSpPr>
        <p:spPr bwMode="auto">
          <a:xfrm>
            <a:off x="6930580" y="2512609"/>
            <a:ext cx="2382448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 </a:t>
            </a:r>
            <a:r>
              <a:rPr sz="2600" b="1"/>
              <a:t>145 %</a:t>
            </a:r>
            <a:endParaRPr b="0"/>
          </a:p>
        </p:txBody>
      </p:sp>
      <p:sp>
        <p:nvSpPr>
          <p:cNvPr id="1741432213" name="object 13"/>
          <p:cNvSpPr txBox="1"/>
          <p:nvPr/>
        </p:nvSpPr>
        <p:spPr bwMode="auto">
          <a:xfrm>
            <a:off x="6932021" y="3022247"/>
            <a:ext cx="2382448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 </a:t>
            </a:r>
            <a:r>
              <a:rPr sz="2600" b="1"/>
              <a:t>100 %</a:t>
            </a:r>
            <a:endParaRPr b="0"/>
          </a:p>
        </p:txBody>
      </p:sp>
      <p:sp>
        <p:nvSpPr>
          <p:cNvPr id="742871420" name="object 13"/>
          <p:cNvSpPr txBox="1"/>
          <p:nvPr/>
        </p:nvSpPr>
        <p:spPr bwMode="auto">
          <a:xfrm>
            <a:off x="6930580" y="3518738"/>
            <a:ext cx="2382448" cy="561380"/>
          </a:xfrm>
          <a:prstGeom prst="rect">
            <a:avLst/>
          </a:prstGeom>
          <a:grpFill/>
        </p:spPr>
        <p:txBody>
          <a:bodyPr vert="horz" wrap="square" lIns="0" tIns="164781" rIns="0" bIns="0" rtlCol="0">
            <a:spAutoFit/>
          </a:bodyPr>
          <a:lstStyle/>
          <a:p>
            <a:pPr>
              <a:defRPr/>
            </a:pPr>
            <a:r>
              <a:rPr sz="1600" b="0"/>
              <a:t> </a:t>
            </a:r>
            <a:r>
              <a:rPr sz="2600" b="1"/>
              <a:t>146 %</a:t>
            </a:r>
            <a:endParaRPr b="0"/>
          </a:p>
        </p:txBody>
      </p:sp>
      <p:grpSp>
        <p:nvGrpSpPr>
          <p:cNvPr id="20749681" name="Группа 33"/>
          <p:cNvGrpSpPr/>
          <p:nvPr/>
        </p:nvGrpSpPr>
        <p:grpSpPr bwMode="auto">
          <a:xfrm>
            <a:off x="312692" y="7955817"/>
            <a:ext cx="4512514" cy="2035342"/>
            <a:chOff x="-1024338" y="696894"/>
            <a:chExt cx="8691463" cy="1100620"/>
          </a:xfrm>
        </p:grpSpPr>
        <p:grpSp>
          <p:nvGrpSpPr>
            <p:cNvPr id="1078950807" name="Group 7"/>
            <p:cNvGrpSpPr/>
            <p:nvPr/>
          </p:nvGrpSpPr>
          <p:grpSpPr bwMode="auto">
            <a:xfrm>
              <a:off x="742002" y="1029105"/>
              <a:ext cx="227661" cy="423032"/>
              <a:chOff x="0" y="0"/>
              <a:chExt cx="406080" cy="754560"/>
            </a:xfrm>
          </p:grpSpPr>
          <p:sp>
            <p:nvSpPr>
              <p:cNvPr id="835355998" name="Freeform 8"/>
              <p:cNvSpPr/>
              <p:nvPr/>
            </p:nvSpPr>
            <p:spPr bwMode="auto">
              <a:xfrm>
                <a:off x="0" y="-32384"/>
                <a:ext cx="446658" cy="842136"/>
              </a:xfrm>
              <a:prstGeom prst="flowChartAlternateProcess">
                <a:avLst/>
              </a:prstGeom>
              <a:solidFill>
                <a:srgbClr val="053E3F"/>
              </a:solidFill>
              <a:ln>
                <a:solidFill>
                  <a:schemeClr val="bg1"/>
                </a:solidFill>
              </a:ln>
            </p:spPr>
          </p:sp>
        </p:grpSp>
        <p:grpSp>
          <p:nvGrpSpPr>
            <p:cNvPr id="883371473" name="Group 9"/>
            <p:cNvGrpSpPr/>
            <p:nvPr/>
          </p:nvGrpSpPr>
          <p:grpSpPr bwMode="auto">
            <a:xfrm>
              <a:off x="-1024338" y="696894"/>
              <a:ext cx="8691463" cy="1100620"/>
              <a:chOff x="-3311727" y="0"/>
              <a:chExt cx="15502882" cy="1963164"/>
            </a:xfrm>
          </p:grpSpPr>
          <p:sp>
            <p:nvSpPr>
              <p:cNvPr id="822998243" name="Freeform 10"/>
              <p:cNvSpPr/>
              <p:nvPr/>
            </p:nvSpPr>
            <p:spPr bwMode="auto">
              <a:xfrm>
                <a:off x="-3311727" y="0"/>
                <a:ext cx="15502882" cy="1963164"/>
              </a:xfrm>
              <a:prstGeom prst="flowChartAlternateProcess">
                <a:avLst/>
              </a:prstGeom>
              <a:solidFill>
                <a:srgbClr val="053E3F"/>
              </a:solidFill>
              <a:ln>
                <a:solidFill>
                  <a:schemeClr val="bg1"/>
                </a:solidFill>
              </a:ln>
            </p:spPr>
          </p:sp>
        </p:grpSp>
      </p:grpSp>
      <p:grpSp>
        <p:nvGrpSpPr>
          <p:cNvPr id="1901609086" name="Группа 33"/>
          <p:cNvGrpSpPr/>
          <p:nvPr/>
        </p:nvGrpSpPr>
        <p:grpSpPr bwMode="auto">
          <a:xfrm>
            <a:off x="465093" y="8108217"/>
            <a:ext cx="4512514" cy="2035342"/>
            <a:chOff x="-1024338" y="696894"/>
            <a:chExt cx="8691463" cy="1100620"/>
          </a:xfrm>
        </p:grpSpPr>
        <p:grpSp>
          <p:nvGrpSpPr>
            <p:cNvPr id="655047492" name="Group 7"/>
            <p:cNvGrpSpPr/>
            <p:nvPr/>
          </p:nvGrpSpPr>
          <p:grpSpPr bwMode="auto">
            <a:xfrm>
              <a:off x="742002" y="1029105"/>
              <a:ext cx="227661" cy="423032"/>
              <a:chOff x="0" y="0"/>
              <a:chExt cx="406080" cy="754560"/>
            </a:xfrm>
          </p:grpSpPr>
          <p:sp>
            <p:nvSpPr>
              <p:cNvPr id="258502603" name="Freeform 8"/>
              <p:cNvSpPr/>
              <p:nvPr/>
            </p:nvSpPr>
            <p:spPr bwMode="auto">
              <a:xfrm>
                <a:off x="0" y="-32384"/>
                <a:ext cx="446658" cy="842136"/>
              </a:xfrm>
              <a:prstGeom prst="flowChartAlternateProcess">
                <a:avLst/>
              </a:prstGeom>
              <a:solidFill>
                <a:srgbClr val="053E3F"/>
              </a:solidFill>
              <a:ln>
                <a:solidFill>
                  <a:schemeClr val="bg1"/>
                </a:solidFill>
              </a:ln>
            </p:spPr>
          </p:sp>
        </p:grpSp>
        <p:grpSp>
          <p:nvGrpSpPr>
            <p:cNvPr id="1653070819" name="Group 9"/>
            <p:cNvGrpSpPr/>
            <p:nvPr/>
          </p:nvGrpSpPr>
          <p:grpSpPr bwMode="auto">
            <a:xfrm>
              <a:off x="-1024338" y="696894"/>
              <a:ext cx="8691463" cy="1100620"/>
              <a:chOff x="-3311727" y="0"/>
              <a:chExt cx="15502882" cy="1963164"/>
            </a:xfrm>
          </p:grpSpPr>
          <p:sp>
            <p:nvSpPr>
              <p:cNvPr id="1025985343" name="Freeform 10"/>
              <p:cNvSpPr/>
              <p:nvPr/>
            </p:nvSpPr>
            <p:spPr bwMode="auto">
              <a:xfrm>
                <a:off x="-3311727" y="0"/>
                <a:ext cx="15502882" cy="1963164"/>
              </a:xfrm>
              <a:prstGeom prst="flowChartAlternateProcess">
                <a:avLst/>
              </a:prstGeom>
              <a:solidFill>
                <a:srgbClr val="053E3F"/>
              </a:solidFill>
              <a:ln>
                <a:solidFill>
                  <a:schemeClr val="bg1"/>
                </a:solidFill>
              </a:ln>
            </p:spPr>
          </p:sp>
        </p:grpSp>
      </p:grpSp>
      <p:sp>
        <p:nvSpPr>
          <p:cNvPr id="1244578286" name="object 13"/>
          <p:cNvSpPr txBox="1"/>
          <p:nvPr/>
        </p:nvSpPr>
        <p:spPr bwMode="auto">
          <a:xfrm>
            <a:off x="2945302" y="3832267"/>
            <a:ext cx="3099812" cy="1049060"/>
          </a:xfrm>
          <a:prstGeom prst="rect">
            <a:avLst/>
          </a:prstGeom>
          <a:grpFill/>
        </p:spPr>
        <p:txBody>
          <a:bodyPr vertOverflow="overflow" horzOverflow="overflow" vert="horz" wrap="square" lIns="0" tIns="164781" rIns="0" bIns="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sz="1600" b="1"/>
              <a:t> </a:t>
            </a:r>
            <a:r>
              <a:rPr lang="ru-RU" sz="2000" b="1" i="0" u="none" strike="noStrike" cap="none" spc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ИТОГ:</a:t>
            </a:r>
            <a:endParaRPr sz="2000" b="1"/>
          </a:p>
          <a:p>
            <a:pPr algn="ctr">
              <a:defRPr/>
            </a:pPr>
            <a:r>
              <a:rPr sz="2000" b="1"/>
              <a:t>3</a:t>
            </a:r>
            <a:r>
              <a:rPr b="0"/>
              <a:t> место в ПФО по производству сельхозпродукции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11320706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20" y="0"/>
            <a:ext cx="9143995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  <a:prstDash val="solid"/>
          </a:ln>
        </p:spPr>
      </p:pic>
      <p:sp>
        <p:nvSpPr>
          <p:cNvPr id="1708181547" name="Номер слайда 2"/>
          <p:cNvSpPr txBox="1"/>
          <p:nvPr/>
        </p:nvSpPr>
        <p:spPr bwMode="auto">
          <a:xfrm>
            <a:off x="8564447" y="4781646"/>
            <a:ext cx="409572" cy="300034"/>
          </a:xfrm>
          <a:prstGeom prst="rect">
            <a:avLst/>
          </a:prstGeom>
          <a:noFill/>
        </p:spPr>
        <p:txBody>
          <a:bodyPr vert="horz" wrap="square" lIns="68571" tIns="34283" rIns="68571" bIns="3428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8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3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6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30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D3C2D7F2-E1E3-B54A-5F6E-D432A1573A31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3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867985507" name="Скругленный прямоугольник 4"/>
          <p:cNvSpPr>
            <a:spLocks noChangeArrowheads="1"/>
          </p:cNvSpPr>
          <p:nvPr/>
        </p:nvSpPr>
        <p:spPr bwMode="auto">
          <a:xfrm>
            <a:off x="0" y="251886"/>
            <a:ext cx="9146516" cy="285350"/>
          </a:xfrm>
          <a:prstGeom prst="roundRect">
            <a:avLst>
              <a:gd name="adj" fmla="val 16667"/>
            </a:avLst>
          </a:prstGeom>
        </p:spPr>
        <p:txBody>
          <a:bodyPr vert="horz" wrap="square" lIns="0" tIns="13329" rIns="0" bIns="0" rtlCol="0" anchor="ctr">
            <a:spAutoFit/>
          </a:bodyPr>
          <a:lstStyle/>
          <a:p>
            <a:pPr marL="0" marR="0" indent="0" algn="ctr" defTabSz="9142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ВАЛОВОЙ СБОР ОСНОВНЫХ СЕЛЬСКОХОЗЯЙСТВЕННЫХ КУЛЬТУР</a:t>
            </a:r>
            <a:r>
              <a:rPr lang="ru-RU" sz="1400" b="0" i="1" u="none" strike="noStrike" cap="none" spc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endParaRPr lang="ru-RU" sz="1600" b="1" i="0" u="none" strike="noStrike" cap="none" spc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71240889" name="TextBox 1471240888"/>
          <p:cNvSpPr txBox="1"/>
          <p:nvPr/>
        </p:nvSpPr>
        <p:spPr bwMode="auto">
          <a:xfrm>
            <a:off x="1536717" y="1469980"/>
            <a:ext cx="2721555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000" b="1">
                <a:solidFill>
                  <a:schemeClr val="accent2">
                    <a:lumMod val="75000"/>
                  </a:schemeClr>
                </a:solidFill>
              </a:rPr>
              <a:t>&gt;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000" b="0">
                <a:solidFill>
                  <a:schemeClr val="tx1"/>
                </a:solidFill>
              </a:rPr>
              <a:t>млн. тонн зерна</a:t>
            </a:r>
            <a:endParaRPr sz="2000"/>
          </a:p>
        </p:txBody>
      </p:sp>
      <p:sp>
        <p:nvSpPr>
          <p:cNvPr id="136927809" name="TextBox 136927808"/>
          <p:cNvSpPr txBox="1"/>
          <p:nvPr/>
        </p:nvSpPr>
        <p:spPr bwMode="auto">
          <a:xfrm>
            <a:off x="3156572" y="676925"/>
            <a:ext cx="2993625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1">
                <a:solidFill>
                  <a:schemeClr val="tx1"/>
                </a:solidFill>
              </a:rPr>
              <a:t>2025</a:t>
            </a:r>
            <a:r>
              <a:rPr sz="1200" b="1" i="1">
                <a:solidFill>
                  <a:schemeClr val="tx1"/>
                </a:solidFill>
              </a:rPr>
              <a:t> оценка</a:t>
            </a:r>
            <a:endParaRPr sz="1400"/>
          </a:p>
        </p:txBody>
      </p:sp>
      <p:sp>
        <p:nvSpPr>
          <p:cNvPr id="1372360112" name="TextBox 1372360111"/>
          <p:cNvSpPr txBox="1"/>
          <p:nvPr/>
        </p:nvSpPr>
        <p:spPr bwMode="auto">
          <a:xfrm>
            <a:off x="1741498" y="2063885"/>
            <a:ext cx="3288162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20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&gt;</a:t>
            </a:r>
            <a:r>
              <a:rPr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300</a:t>
            </a:r>
            <a:r>
              <a:rPr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000" b="0">
                <a:solidFill>
                  <a:schemeClr val="tx1"/>
                </a:solidFill>
              </a:rPr>
              <a:t>тыс. тонн картофеля</a:t>
            </a:r>
            <a:endParaRPr/>
          </a:p>
        </p:txBody>
      </p:sp>
      <p:sp>
        <p:nvSpPr>
          <p:cNvPr id="1043456023" name="TextBox 1043456022"/>
          <p:cNvSpPr txBox="1"/>
          <p:nvPr/>
        </p:nvSpPr>
        <p:spPr bwMode="auto">
          <a:xfrm>
            <a:off x="2781175" y="2220868"/>
            <a:ext cx="1741005" cy="3965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endParaRPr sz="2000"/>
          </a:p>
        </p:txBody>
      </p:sp>
      <p:sp>
        <p:nvSpPr>
          <p:cNvPr id="410663673" name="TextBox 410663672"/>
          <p:cNvSpPr txBox="1"/>
          <p:nvPr/>
        </p:nvSpPr>
        <p:spPr bwMode="auto">
          <a:xfrm>
            <a:off x="1788335" y="2637253"/>
            <a:ext cx="3021884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Calibri"/>
                <a:ea typeface="Arial"/>
                <a:cs typeface="Arial"/>
              </a:rPr>
              <a:t>&gt;</a:t>
            </a:r>
            <a:r>
              <a:rPr sz="2200" b="1"/>
              <a:t>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150</a:t>
            </a:r>
            <a:r>
              <a:rPr sz="2200" b="1"/>
              <a:t> 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тыс. тонн</a:t>
            </a:r>
            <a:r>
              <a:rPr sz="2000" b="0"/>
              <a:t> овощей</a:t>
            </a:r>
            <a:endParaRPr sz="2000"/>
          </a:p>
        </p:txBody>
      </p:sp>
      <p:sp>
        <p:nvSpPr>
          <p:cNvPr id="1664951686" name="Нашивка 1664951685"/>
          <p:cNvSpPr/>
          <p:nvPr/>
        </p:nvSpPr>
        <p:spPr bwMode="auto">
          <a:xfrm>
            <a:off x="1437498" y="1559220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041052" name="Нашивка 1615041051"/>
          <p:cNvSpPr/>
          <p:nvPr/>
        </p:nvSpPr>
        <p:spPr bwMode="auto">
          <a:xfrm>
            <a:off x="1536717" y="2153125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8881914" name="Нашивка 1078881913"/>
          <p:cNvSpPr/>
          <p:nvPr/>
        </p:nvSpPr>
        <p:spPr bwMode="auto">
          <a:xfrm>
            <a:off x="1689117" y="2726492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186857" name="Нашивка 801186856"/>
          <p:cNvSpPr/>
          <p:nvPr/>
        </p:nvSpPr>
        <p:spPr bwMode="auto">
          <a:xfrm>
            <a:off x="1788335" y="3325834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6363378" name="Нашивка 996363377"/>
          <p:cNvSpPr/>
          <p:nvPr/>
        </p:nvSpPr>
        <p:spPr bwMode="auto">
          <a:xfrm>
            <a:off x="1880654" y="3953568"/>
            <a:ext cx="2122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99880099" name="TextBox 1399880098"/>
          <p:cNvSpPr txBox="1"/>
          <p:nvPr/>
        </p:nvSpPr>
        <p:spPr bwMode="auto">
          <a:xfrm>
            <a:off x="1788335" y="3236595"/>
            <a:ext cx="2577519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2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Calibri"/>
                <a:ea typeface="Arial"/>
                <a:cs typeface="Arial"/>
              </a:rPr>
              <a:t>&gt;</a:t>
            </a:r>
            <a:r>
              <a:rPr sz="2200" b="1"/>
              <a:t> </a:t>
            </a:r>
            <a:r>
              <a:rPr sz="2600" b="1">
                <a:solidFill>
                  <a:schemeClr val="accent2">
                    <a:lumMod val="75000"/>
                  </a:schemeClr>
                </a:solidFill>
              </a:rPr>
              <a:t>230</a:t>
            </a:r>
            <a:r>
              <a:rPr sz="2200" b="1"/>
              <a:t> 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тонн</a:t>
            </a:r>
            <a:r>
              <a:rPr sz="2000" b="0"/>
              <a:t> хмеля</a:t>
            </a:r>
            <a:endParaRPr sz="2000"/>
          </a:p>
        </p:txBody>
      </p:sp>
      <p:sp>
        <p:nvSpPr>
          <p:cNvPr id="1836911534" name="TextBox 1836911533"/>
          <p:cNvSpPr txBox="1"/>
          <p:nvPr/>
        </p:nvSpPr>
        <p:spPr bwMode="auto">
          <a:xfrm>
            <a:off x="2007057" y="3864329"/>
            <a:ext cx="3027643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Calibri"/>
                <a:ea typeface="Arial"/>
                <a:cs typeface="Arial"/>
              </a:rPr>
              <a:t>&gt;</a:t>
            </a:r>
            <a:r>
              <a:rPr sz="2200" b="1"/>
              <a:t> </a:t>
            </a:r>
            <a:r>
              <a:rPr lang="ru-RU" sz="26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15</a:t>
            </a:r>
            <a:r>
              <a:rPr sz="2200" b="0"/>
              <a:t> 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тыс. тонн</a:t>
            </a:r>
            <a:r>
              <a:rPr sz="2000" b="0"/>
              <a:t> кукурузы</a:t>
            </a:r>
            <a:endParaRPr sz="2000"/>
          </a:p>
        </p:txBody>
      </p:sp>
      <p:pic>
        <p:nvPicPr>
          <p:cNvPr id="1405120739" name="Рисунок 140512073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40623" y="1366459"/>
            <a:ext cx="2682410" cy="1463825"/>
          </a:xfrm>
          <a:prstGeom prst="flowChartAlternateProcess">
            <a:avLst/>
          </a:prstGeom>
        </p:spPr>
      </p:pic>
      <p:pic>
        <p:nvPicPr>
          <p:cNvPr id="1157727836" name="Рисунок 115772783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05042" y="3600240"/>
            <a:ext cx="1998662" cy="1325779"/>
          </a:xfrm>
          <a:prstGeom prst="flowChartAlternateProcess">
            <a:avLst/>
          </a:prstGeom>
        </p:spPr>
      </p:pic>
      <p:pic>
        <p:nvPicPr>
          <p:cNvPr id="1646614201" name="Рисунок 164661420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57636" y="2617464"/>
            <a:ext cx="2132883" cy="1418866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20822445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67295" y="0"/>
            <a:ext cx="9143995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759415757" name="Скругленный прямоугольник 4"/>
          <p:cNvSpPr>
            <a:spLocks noChangeArrowheads="1"/>
          </p:cNvSpPr>
          <p:nvPr/>
        </p:nvSpPr>
        <p:spPr bwMode="auto">
          <a:xfrm>
            <a:off x="0" y="263737"/>
            <a:ext cx="9154437" cy="285350"/>
          </a:xfrm>
          <a:prstGeom prst="roundRect">
            <a:avLst>
              <a:gd name="adj" fmla="val 16667"/>
            </a:avLst>
          </a:prstGeom>
        </p:spPr>
        <p:txBody>
          <a:bodyPr vert="horz" wrap="square" lIns="0" tIns="13329" rIns="0" bIns="0" rtlCol="0" anchor="ctr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ПРОИЗВОДСТВО ПРОДУКЦИИ ЖИВОТНОВОДСТВА</a:t>
            </a:r>
            <a:endParaRPr/>
          </a:p>
        </p:txBody>
      </p:sp>
      <p:sp>
        <p:nvSpPr>
          <p:cNvPr id="1380279158" name="Номер слайда 2"/>
          <p:cNvSpPr txBox="1"/>
          <p:nvPr/>
        </p:nvSpPr>
        <p:spPr bwMode="auto">
          <a:xfrm>
            <a:off x="8564447" y="4781646"/>
            <a:ext cx="409572" cy="300034"/>
          </a:xfrm>
          <a:prstGeom prst="rect">
            <a:avLst/>
          </a:prstGeom>
          <a:noFill/>
        </p:spPr>
        <p:txBody>
          <a:bodyPr vert="horz" wrap="square" lIns="68571" tIns="34283" rIns="68571" bIns="3428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8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3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6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30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9CF039DF-C9CE-23AA-EAE4-FD4E6EA615FB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4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489117175" name="Нашивка 1489117174"/>
          <p:cNvSpPr/>
          <p:nvPr/>
        </p:nvSpPr>
        <p:spPr bwMode="auto">
          <a:xfrm>
            <a:off x="1239061" y="1559220"/>
            <a:ext cx="198437" cy="309562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1184508" name="TextBox 991184507"/>
          <p:cNvSpPr txBox="1"/>
          <p:nvPr/>
        </p:nvSpPr>
        <p:spPr bwMode="auto">
          <a:xfrm>
            <a:off x="1527502" y="1500460"/>
            <a:ext cx="3044497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500</a:t>
            </a:r>
            <a:r>
              <a:rPr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000"/>
              <a:t>тыс. тонн молока</a:t>
            </a:r>
            <a:endParaRPr/>
          </a:p>
        </p:txBody>
      </p:sp>
      <p:sp>
        <p:nvSpPr>
          <p:cNvPr id="1013709292" name="Нашивка 1013709291"/>
          <p:cNvSpPr/>
          <p:nvPr/>
        </p:nvSpPr>
        <p:spPr bwMode="auto">
          <a:xfrm>
            <a:off x="1428284" y="2361858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6698176" name="TextBox 1236698175"/>
          <p:cNvSpPr txBox="1"/>
          <p:nvPr/>
        </p:nvSpPr>
        <p:spPr bwMode="auto">
          <a:xfrm>
            <a:off x="1632299" y="2229281"/>
            <a:ext cx="3642676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sz="2800" b="1"/>
              <a:t> </a:t>
            </a: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400 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кг </a:t>
            </a:r>
            <a:r>
              <a:rPr sz="2000"/>
              <a:t>надой от 1 коровы</a:t>
            </a:r>
            <a:endParaRPr/>
          </a:p>
        </p:txBody>
      </p:sp>
      <p:sp>
        <p:nvSpPr>
          <p:cNvPr id="125258614" name="Нашивка 125258613"/>
          <p:cNvSpPr/>
          <p:nvPr/>
        </p:nvSpPr>
        <p:spPr bwMode="auto">
          <a:xfrm>
            <a:off x="1428284" y="3157079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237020" name="TextBox 1905237019"/>
          <p:cNvSpPr txBox="1"/>
          <p:nvPr/>
        </p:nvSpPr>
        <p:spPr bwMode="auto">
          <a:xfrm>
            <a:off x="1632299" y="3052600"/>
            <a:ext cx="2944919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500</a:t>
            </a:r>
            <a:r>
              <a:rPr lang="ru-RU" sz="1800" b="0" i="0" u="none" strike="noStrike" cap="none" spc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млн. штук яиц</a:t>
            </a:r>
            <a:endParaRPr sz="2000"/>
          </a:p>
        </p:txBody>
      </p:sp>
      <p:sp>
        <p:nvSpPr>
          <p:cNvPr id="608310630" name="TextBox 608310629"/>
          <p:cNvSpPr txBox="1"/>
          <p:nvPr/>
        </p:nvSpPr>
        <p:spPr bwMode="auto">
          <a:xfrm>
            <a:off x="3100438" y="757828"/>
            <a:ext cx="2943839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/>
              <a:t>2025 </a:t>
            </a:r>
            <a:r>
              <a:rPr sz="1600" b="0" i="1"/>
              <a:t>оценка</a:t>
            </a:r>
            <a:endParaRPr i="1"/>
          </a:p>
        </p:txBody>
      </p:sp>
      <p:pic>
        <p:nvPicPr>
          <p:cNvPr id="1522714907" name="Рисунок 152271490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25969" y="3052600"/>
            <a:ext cx="2050730" cy="1538047"/>
          </a:xfrm>
          <a:prstGeom prst="flowChartAlternateProcess">
            <a:avLst/>
          </a:prstGeom>
        </p:spPr>
      </p:pic>
      <p:pic>
        <p:nvPicPr>
          <p:cNvPr id="444226249" name="Рисунок 44422624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69559" y="1559221"/>
            <a:ext cx="2216387" cy="1460997"/>
          </a:xfrm>
          <a:prstGeom prst="flowChartAlternateProcess">
            <a:avLst/>
          </a:prstGeom>
        </p:spPr>
      </p:pic>
      <p:sp>
        <p:nvSpPr>
          <p:cNvPr id="421721389" name="Нашивка 125258613"/>
          <p:cNvSpPr/>
          <p:nvPr/>
        </p:nvSpPr>
        <p:spPr bwMode="auto">
          <a:xfrm>
            <a:off x="1139844" y="3850281"/>
            <a:ext cx="198435" cy="309560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1768195" name="TextBox 1905237019"/>
          <p:cNvSpPr txBox="1"/>
          <p:nvPr/>
        </p:nvSpPr>
        <p:spPr bwMode="auto">
          <a:xfrm>
            <a:off x="1366016" y="3745800"/>
            <a:ext cx="3477484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0" u="none" strike="noStrike" cap="none" spc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</a:rPr>
              <a:t>более 120 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тыс. тонн мяса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284122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7384" y="0"/>
            <a:ext cx="9258769" cy="52080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823816787" name="Номер слайда 2"/>
          <p:cNvSpPr txBox="1"/>
          <p:nvPr/>
        </p:nvSpPr>
        <p:spPr bwMode="auto">
          <a:xfrm>
            <a:off x="8564447" y="4781646"/>
            <a:ext cx="409572" cy="300034"/>
          </a:xfrm>
          <a:prstGeom prst="rect">
            <a:avLst/>
          </a:prstGeom>
          <a:noFill/>
        </p:spPr>
        <p:txBody>
          <a:bodyPr vert="horz" wrap="square" lIns="68571" tIns="34283" rIns="68571" bIns="3428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8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3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6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30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2CA2D258-E326-C26A-2307-59E8D5304C9A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5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947374153" name="Скругленный прямоугольник 4"/>
          <p:cNvSpPr>
            <a:spLocks noChangeArrowheads="1"/>
          </p:cNvSpPr>
          <p:nvPr/>
        </p:nvSpPr>
        <p:spPr bwMode="auto">
          <a:xfrm>
            <a:off x="467543" y="154464"/>
            <a:ext cx="8743603" cy="825796"/>
          </a:xfrm>
          <a:prstGeom prst="roundRect">
            <a:avLst>
              <a:gd name="adj" fmla="val 16667"/>
            </a:avLst>
          </a:prstGeom>
        </p:spPr>
        <p:txBody>
          <a:bodyPr vert="horz" wrap="square" lIns="0" tIns="13329" rIns="0" bIns="0" rtlCol="0" anchor="ctr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ПРОИЗВОДСТВО ПРОДУКЦИИ ПИЩЕВОЙ</a:t>
            </a:r>
            <a:endParaRPr lang="ru-RU" sz="1600" b="1" i="0" u="none" strike="noStrike" cap="none" spc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 ПЕРЕРАБАТЫВАЮЩЕЙ ПРОМЫШЛЕННОСТИ</a:t>
            </a:r>
            <a:endParaRPr lang="ru-RU" sz="1600" b="1" i="0" u="none" strike="noStrike" cap="none" spc="0">
              <a:solidFill>
                <a:prstClr val="black"/>
              </a:solidFill>
              <a:latin typeface="Arial"/>
              <a:cs typeface="Arial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0" u="none" strike="noStrike" cap="none" spc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5682040" name="Нашивка 1155682039"/>
          <p:cNvSpPr/>
          <p:nvPr/>
        </p:nvSpPr>
        <p:spPr bwMode="auto">
          <a:xfrm>
            <a:off x="1429649" y="1606326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3626972" name="TextBox 1253626971"/>
          <p:cNvSpPr txBox="1"/>
          <p:nvPr/>
        </p:nvSpPr>
        <p:spPr bwMode="auto">
          <a:xfrm>
            <a:off x="1576510" y="1501847"/>
            <a:ext cx="4272448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80 </a:t>
            </a:r>
            <a:r>
              <a:rPr sz="2800" b="1"/>
              <a:t>%</a:t>
            </a:r>
            <a:r>
              <a:rPr sz="2000" b="1"/>
              <a:t> </a:t>
            </a:r>
            <a:r>
              <a:rPr sz="2000" b="0"/>
              <a:t>переработка молока</a:t>
            </a:r>
            <a:endParaRPr/>
          </a:p>
        </p:txBody>
      </p:sp>
      <p:sp>
        <p:nvSpPr>
          <p:cNvPr id="608031244" name="TextBox 608031243"/>
          <p:cNvSpPr txBox="1"/>
          <p:nvPr/>
        </p:nvSpPr>
        <p:spPr bwMode="auto">
          <a:xfrm>
            <a:off x="3105136" y="837202"/>
            <a:ext cx="2944198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/>
              <a:t>2025 </a:t>
            </a:r>
            <a:r>
              <a:rPr sz="1600" b="0" i="1"/>
              <a:t>оценка</a:t>
            </a:r>
            <a:endParaRPr i="1"/>
          </a:p>
        </p:txBody>
      </p:sp>
      <p:sp>
        <p:nvSpPr>
          <p:cNvPr id="271726934" name="TextBox 271726933"/>
          <p:cNvSpPr txBox="1"/>
          <p:nvPr/>
        </p:nvSpPr>
        <p:spPr bwMode="auto">
          <a:xfrm>
            <a:off x="1374086" y="2312489"/>
            <a:ext cx="4274968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90 </a:t>
            </a:r>
            <a:r>
              <a:rPr sz="2800" b="1"/>
              <a:t>% </a:t>
            </a:r>
            <a:r>
              <a:rPr sz="2000" b="0"/>
              <a:t>переработка мяса</a:t>
            </a:r>
            <a:endParaRPr sz="2000"/>
          </a:p>
        </p:txBody>
      </p:sp>
      <p:sp>
        <p:nvSpPr>
          <p:cNvPr id="1699214404" name="Нашивка 1699214403"/>
          <p:cNvSpPr/>
          <p:nvPr/>
        </p:nvSpPr>
        <p:spPr bwMode="auto">
          <a:xfrm>
            <a:off x="1175649" y="2416968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2985268" name="Нашивка 2072985267"/>
          <p:cNvSpPr/>
          <p:nvPr/>
        </p:nvSpPr>
        <p:spPr bwMode="auto">
          <a:xfrm>
            <a:off x="1429649" y="3343914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772869" name="TextBox 860772868"/>
          <p:cNvSpPr txBox="1"/>
          <p:nvPr/>
        </p:nvSpPr>
        <p:spPr bwMode="auto">
          <a:xfrm>
            <a:off x="1576509" y="3140687"/>
            <a:ext cx="4142425" cy="823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65,0</a:t>
            </a:r>
            <a:r>
              <a:rPr sz="2800" b="1"/>
              <a:t> 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млрд. руб.</a:t>
            </a:r>
            <a:r>
              <a:rPr sz="2800" b="1"/>
              <a:t> </a:t>
            </a:r>
            <a:r>
              <a:rPr sz="2000" b="0"/>
              <a:t>выработка продукции пищепрома</a:t>
            </a:r>
            <a:endParaRPr sz="1600" b="0"/>
          </a:p>
        </p:txBody>
      </p:sp>
      <p:pic>
        <p:nvPicPr>
          <p:cNvPr id="2084830505" name="Рисунок 2084830504"/>
          <p:cNvPicPr>
            <a:picLocks noChangeAspect="1"/>
          </p:cNvPicPr>
          <p:nvPr/>
        </p:nvPicPr>
        <p:blipFill>
          <a:blip r:embed="rId3"/>
          <a:srcRect l="21830" t="24269" r="40565" b="26099"/>
          <a:stretch/>
        </p:blipFill>
        <p:spPr bwMode="auto">
          <a:xfrm>
            <a:off x="5295688" y="1301473"/>
            <a:ext cx="1936723" cy="1437789"/>
          </a:xfrm>
          <a:prstGeom prst="flowChartAlternateProcess">
            <a:avLst/>
          </a:prstGeom>
        </p:spPr>
      </p:pic>
      <p:pic>
        <p:nvPicPr>
          <p:cNvPr id="400943061" name="Рисунок 400943060"/>
          <p:cNvPicPr>
            <a:picLocks noChangeAspect="1"/>
          </p:cNvPicPr>
          <p:nvPr/>
        </p:nvPicPr>
        <p:blipFill>
          <a:blip r:embed="rId4"/>
          <a:srcRect l="14442" t="13888" r="41353" b="35045"/>
          <a:stretch/>
        </p:blipFill>
        <p:spPr bwMode="auto">
          <a:xfrm>
            <a:off x="7008559" y="2068977"/>
            <a:ext cx="1965459" cy="1277163"/>
          </a:xfrm>
          <a:prstGeom prst="flowChartAlternateProcess">
            <a:avLst/>
          </a:prstGeom>
        </p:spPr>
      </p:pic>
      <p:pic>
        <p:nvPicPr>
          <p:cNvPr id="1241373777" name="Рисунок 1241373776"/>
          <p:cNvPicPr>
            <a:picLocks noChangeAspect="1"/>
          </p:cNvPicPr>
          <p:nvPr/>
        </p:nvPicPr>
        <p:blipFill>
          <a:blip r:embed="rId5"/>
          <a:srcRect l="14888" t="12830" r="39419" b="30952"/>
          <a:stretch/>
        </p:blipFill>
        <p:spPr bwMode="auto">
          <a:xfrm>
            <a:off x="5157780" y="2940106"/>
            <a:ext cx="2061562" cy="1426739"/>
          </a:xfrm>
          <a:prstGeom prst="flowChartAlternateProcess">
            <a:avLst/>
          </a:prstGeom>
        </p:spPr>
      </p:pic>
      <p:pic>
        <p:nvPicPr>
          <p:cNvPr id="1178250771" name="Рисунок 1178250770"/>
          <p:cNvPicPr>
            <a:picLocks noChangeAspect="1"/>
          </p:cNvPicPr>
          <p:nvPr/>
        </p:nvPicPr>
        <p:blipFill>
          <a:blip r:embed="rId6"/>
          <a:srcRect l="6704" t="17460" r="38534" b="18120"/>
          <a:stretch/>
        </p:blipFill>
        <p:spPr bwMode="auto">
          <a:xfrm>
            <a:off x="7117928" y="3604845"/>
            <a:ext cx="1906215" cy="1261313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4632791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7384" y="0"/>
            <a:ext cx="9258769" cy="52080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879085302" name="Номер слайда 2"/>
          <p:cNvSpPr txBox="1"/>
          <p:nvPr/>
        </p:nvSpPr>
        <p:spPr bwMode="auto">
          <a:xfrm>
            <a:off x="8564446" y="4781646"/>
            <a:ext cx="409572" cy="300033"/>
          </a:xfrm>
          <a:prstGeom prst="rect">
            <a:avLst/>
          </a:prstGeom>
          <a:noFill/>
        </p:spPr>
        <p:txBody>
          <a:bodyPr vert="horz" wrap="square" lIns="68571" tIns="34282" rIns="68571" bIns="34282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7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2" indent="-171426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5" indent="-171426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6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0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29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25EDDF3F-6EAD-F05A-D365-C9325A8CEFC3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6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708744755" name="TextBox 11"/>
          <p:cNvSpPr txBox="1"/>
          <p:nvPr/>
        </p:nvSpPr>
        <p:spPr bwMode="auto">
          <a:xfrm>
            <a:off x="783105" y="227425"/>
            <a:ext cx="8307924" cy="410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27" tIns="45663" rIns="91327" bIns="45663" numCol="1" anchor="ctr"/>
          <a:lstStyle>
            <a:defPPr>
              <a:defRPr lang="ru-RU"/>
            </a:defPPr>
            <a:lvl1pPr algn="ctr">
              <a:defRPr sz="2100" b="1">
                <a:solidFill>
                  <a:prstClr val="black"/>
                </a:solidFill>
                <a:latin typeface="Arial"/>
                <a:cs typeface="Arial"/>
              </a:defRPr>
            </a:lvl1pPr>
          </a:lstStyle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Производство важнейших видов продукции пищевой и перерабатывающей промышленности</a:t>
            </a:r>
            <a:endParaRPr/>
          </a:p>
        </p:txBody>
      </p:sp>
      <p:graphicFrame>
        <p:nvGraphicFramePr>
          <p:cNvPr id="1467078622" name="Таблица 2"/>
          <p:cNvGraphicFramePr>
            <a:graphicFrameLocks/>
          </p:cNvGraphicFramePr>
          <p:nvPr/>
        </p:nvGraphicFramePr>
        <p:xfrm>
          <a:off x="875429" y="745690"/>
          <a:ext cx="7830681" cy="3506911"/>
        </p:xfrm>
        <a:graphic>
          <a:graphicData uri="http://schemas.openxmlformats.org/drawingml/2006/table">
            <a:tbl>
              <a:tblPr/>
              <a:tblGrid>
                <a:gridCol w="2769602"/>
                <a:gridCol w="2163751"/>
                <a:gridCol w="2897328"/>
              </a:tblGrid>
              <a:tr h="27153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Продукция</a:t>
                      </a:r>
                      <a:endParaRPr sz="1100" b="1">
                        <a:latin typeface="Tinos"/>
                        <a:cs typeface="Tinos"/>
                      </a:endParaRPr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 мес. 2025 г., тонн</a:t>
                      </a:r>
                      <a:endParaRPr sz="1100" b="1">
                        <a:latin typeface="Tinos"/>
                        <a:cs typeface="Tinos"/>
                      </a:endParaRPr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Темп роста 9 месяцев  2025г.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к 9 месяцев 2024 г. %</a:t>
                      </a:r>
                      <a:endParaRPr sz="1100" b="1">
                        <a:latin typeface="Tinos"/>
                        <a:cs typeface="Tinos"/>
                      </a:endParaRPr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739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Индекс производства пищевых продуктов </a:t>
                      </a:r>
                      <a:endParaRPr sz="1100" b="1">
                        <a:latin typeface="Tinos"/>
                        <a:cs typeface="Tinos"/>
                      </a:endParaRPr>
                    </a:p>
                  </a:txBody>
                  <a:tcPr marL="8514" marR="8514" marT="6384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Tinos"/>
                          <a:cs typeface="Tinos"/>
                        </a:rPr>
                        <a:t>х</a:t>
                      </a:r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1">
                          <a:latin typeface="Tinos"/>
                          <a:cs typeface="Tinos"/>
                        </a:rPr>
                        <a:t>107,9</a:t>
                      </a:r>
                      <a:endParaRPr/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83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Индекс производства напитков</a:t>
                      </a:r>
                      <a:endParaRPr sz="1100" b="1">
                        <a:latin typeface="Tinos"/>
                        <a:cs typeface="Tinos"/>
                      </a:endParaRPr>
                    </a:p>
                  </a:txBody>
                  <a:tcPr marL="8514" marR="8514" marT="6384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1" i="0" u="none" strike="noStrike">
                          <a:solidFill>
                            <a:srgbClr val="000000"/>
                          </a:solidFill>
                          <a:latin typeface="Tinos"/>
                          <a:cs typeface="Tinos"/>
                        </a:rPr>
                        <a:t>х</a:t>
                      </a:r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1">
                          <a:latin typeface="Tinos"/>
                          <a:cs typeface="Tinos"/>
                        </a:rPr>
                        <a:t>92,8</a:t>
                      </a:r>
                      <a:endParaRPr/>
                    </a:p>
                  </a:txBody>
                  <a:tcPr marL="8514" marR="8514" marT="6384" marB="0" anchor="ctr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Молоко, кроме сырого 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62 326,7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0">
                          <a:latin typeface="Tinos"/>
                          <a:cs typeface="Tinos"/>
                        </a:rPr>
                        <a:t>94,7</a:t>
                      </a:r>
                      <a:endParaRPr/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Творог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5 543,1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0">
                          <a:latin typeface="Tinos"/>
                          <a:cs typeface="Tinos"/>
                        </a:rPr>
                        <a:t>94,0</a:t>
                      </a:r>
                      <a:endParaRPr/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Крупа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11 225,7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0">
                          <a:solidFill>
                            <a:schemeClr val="tx1"/>
                          </a:solidFill>
                          <a:latin typeface="Tinos"/>
                          <a:cs typeface="Tinos"/>
                        </a:rPr>
                        <a:t>90,7</a:t>
                      </a:r>
                      <a:endParaRPr/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Сметана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2 935.6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0">
                          <a:latin typeface="Tinos"/>
                          <a:cs typeface="Tinos"/>
                        </a:rPr>
                        <a:t>89,9</a:t>
                      </a:r>
                      <a:endParaRPr/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marL="12682" marR="5075" indent="0" algn="l">
                        <a:lnSpc>
                          <a:spcPct val="101400"/>
                        </a:lnSpc>
                        <a:spcBef>
                          <a:spcPts val="436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Сыры</a:t>
                      </a:r>
                      <a:endParaRPr sz="1100" b="0" i="0" u="none" strike="noStrike" cap="none" spc="9">
                        <a:solidFill>
                          <a:prstClr val="black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12 617,3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100" b="0">
                          <a:latin typeface="Tinos"/>
                          <a:cs typeface="Tinos"/>
                        </a:rPr>
                        <a:t>увеличение в 2,4 раза</a:t>
                      </a:r>
                      <a:endParaRPr/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Продукты кисломолочные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17 713,4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99,2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Изделия колбасные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7 209,0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99,3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Кондитерские изделия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52 517,4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104,1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Мука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112 892,9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97,3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Мясо и субпродукты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41 787,0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114,6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Хлеб и хлебобулочные изделия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40 047,3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97,3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Полуфабрикаты мясные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9 515,5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110,2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152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Консервы мясные, туб.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640,9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86,3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915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Макаронные и аналогичные мучные изделия</a:t>
                      </a:r>
                      <a:endParaRPr sz="1100" b="0"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8 469,5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1100" b="0" i="0" u="none" strike="noStrike" cap="none" spc="0">
                          <a:solidFill>
                            <a:srgbClr val="000000"/>
                          </a:solidFill>
                          <a:latin typeface="Tinos"/>
                          <a:ea typeface="Tinos"/>
                          <a:cs typeface="Tinos"/>
                        </a:rPr>
                        <a:t>90,9</a:t>
                      </a:r>
                      <a:endParaRPr lang="ru-RU" sz="1100" b="0" i="0" u="none" strike="noStrike" cap="none" spc="0">
                        <a:solidFill>
                          <a:srgbClr val="000000"/>
                        </a:solidFill>
                        <a:latin typeface="Tinos"/>
                        <a:cs typeface="Tinos"/>
                      </a:endParaRPr>
                    </a:p>
                  </a:txBody>
                  <a:tcPr marL="9522" marR="9522" marT="9522" marB="0" anchor="b">
                    <a:lnL w="6348" algn="ctr">
                      <a:solidFill>
                        <a:srgbClr val="000000"/>
                      </a:solidFill>
                    </a:lnL>
                    <a:lnR w="6348" algn="ctr">
                      <a:solidFill>
                        <a:srgbClr val="000000"/>
                      </a:solidFill>
                    </a:lnR>
                    <a:lnT w="6348" algn="ctr">
                      <a:solidFill>
                        <a:srgbClr val="000000"/>
                      </a:solidFill>
                    </a:lnT>
                    <a:lnB w="6348" algn="ctr">
                      <a:solidFill>
                        <a:srgbClr val="000000"/>
                      </a:solidFill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4632791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7384" y="0"/>
            <a:ext cx="9258769" cy="52080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879085302" name="Номер слайда 2"/>
          <p:cNvSpPr txBox="1"/>
          <p:nvPr/>
        </p:nvSpPr>
        <p:spPr bwMode="auto">
          <a:xfrm>
            <a:off x="8564446" y="4781646"/>
            <a:ext cx="409572" cy="300033"/>
          </a:xfrm>
          <a:prstGeom prst="rect">
            <a:avLst/>
          </a:prstGeom>
          <a:noFill/>
        </p:spPr>
        <p:txBody>
          <a:bodyPr vert="horz" wrap="square" lIns="68571" tIns="34282" rIns="68571" bIns="34282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7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2" indent="-171426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5" indent="-171426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6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0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29" indent="-171426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25EDDF3F-6EAD-F05A-D365-C9325A8CEFC3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7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708744755" name="TextBox 11"/>
          <p:cNvSpPr txBox="1"/>
          <p:nvPr/>
        </p:nvSpPr>
        <p:spPr bwMode="auto">
          <a:xfrm>
            <a:off x="683568" y="227425"/>
            <a:ext cx="8407461" cy="4100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327" tIns="45663" rIns="91327" bIns="45663" numCol="1" anchor="ctr"/>
          <a:lstStyle>
            <a:defPPr>
              <a:defRPr lang="ru-RU"/>
            </a:defPPr>
            <a:lvl1pPr algn="ctr">
              <a:defRPr sz="2100" b="1">
                <a:solidFill>
                  <a:prstClr val="black"/>
                </a:solidFill>
                <a:latin typeface="Arial"/>
                <a:cs typeface="Arial"/>
              </a:defRPr>
            </a:lvl1pPr>
          </a:lstStyle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Структура пищевой и перерабатывающей промышленности за 9 месяцев 2025 г.</a:t>
            </a:r>
            <a:endParaRPr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65649305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2" descr="https://af.armgs.team/cgi-bin/readmsg?id=17642217491113839714;0;1;6&amp;mode=attachment&amp;email=agro36@cap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f.armgs.team/cgi-bin/readmsg?id=17642217491113839714;0;1;6&amp;mode=attachment&amp;email=agro36@cap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af.armgs.team/cgi-bin/readmsg?id=17642221752004564555;0;1;1&amp;mode=attachment&amp;email=agro36@cap.ru&amp;ct=image%2fpng&amp;cn=7%20%d1%81%d0%bb%d0%b0%d0%b9%d0%b4%20.png&amp;cte=binary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85" y="-22870"/>
            <a:ext cx="9258769" cy="52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2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3182037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" y="0"/>
            <a:ext cx="9143995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811015535" name="Номер слайда 2"/>
          <p:cNvSpPr txBox="1"/>
          <p:nvPr/>
        </p:nvSpPr>
        <p:spPr bwMode="auto">
          <a:xfrm>
            <a:off x="8564447" y="4781646"/>
            <a:ext cx="409572" cy="300034"/>
          </a:xfrm>
          <a:prstGeom prst="rect">
            <a:avLst/>
          </a:prstGeom>
          <a:noFill/>
        </p:spPr>
        <p:txBody>
          <a:bodyPr vert="horz" wrap="square" lIns="68571" tIns="34283" rIns="68571" bIns="3428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8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3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6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30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8684985E-62D1-7424-8E89-C28AE2597224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8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117033865" name="AutoShape 3"/>
          <p:cNvSpPr>
            <a:spLocks noChangeArrowheads="1"/>
          </p:cNvSpPr>
          <p:nvPr/>
        </p:nvSpPr>
        <p:spPr bwMode="auto">
          <a:xfrm>
            <a:off x="224949" y="296815"/>
            <a:ext cx="9161277" cy="285350"/>
          </a:xfrm>
          <a:prstGeom prst="roundRect">
            <a:avLst>
              <a:gd name="adj" fmla="val 16667"/>
            </a:avLst>
          </a:prstGeom>
        </p:spPr>
        <p:txBody>
          <a:bodyPr vert="horz" wrap="square" lIns="0" tIns="13329" rIns="0" bIns="0" rtlCol="0" anchor="ctr">
            <a:spAutoFit/>
          </a:bodyPr>
          <a:lstStyle/>
          <a:p>
            <a:pPr marL="0" marR="0" indent="0" algn="ctr" defTabSz="9142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АГРОЭКСПОРТ </a:t>
            </a:r>
            <a:r>
              <a:rPr lang="ru-RU" sz="1200" b="0" i="1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(за 10 месяцев 2025 года)</a:t>
            </a:r>
            <a:endParaRPr sz="1200" b="0" i="0" u="none" strike="noStrike" cap="none" spc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12693072" name="Нашивка 512693071"/>
          <p:cNvSpPr/>
          <p:nvPr/>
        </p:nvSpPr>
        <p:spPr bwMode="auto">
          <a:xfrm>
            <a:off x="1211934" y="1233830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068337" name="Нашивка 1695068336"/>
          <p:cNvSpPr/>
          <p:nvPr/>
        </p:nvSpPr>
        <p:spPr bwMode="auto">
          <a:xfrm>
            <a:off x="1259559" y="2012794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030361" name="Нашивка 1681030360"/>
          <p:cNvSpPr/>
          <p:nvPr/>
        </p:nvSpPr>
        <p:spPr bwMode="auto">
          <a:xfrm>
            <a:off x="1211934" y="2949009"/>
            <a:ext cx="198436" cy="309561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398750" name="TextBox 1652398749"/>
          <p:cNvSpPr txBox="1"/>
          <p:nvPr/>
        </p:nvSpPr>
        <p:spPr bwMode="auto">
          <a:xfrm>
            <a:off x="1457996" y="1129351"/>
            <a:ext cx="6419367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000" b="0">
                <a:solidFill>
                  <a:schemeClr val="tx1"/>
                </a:solidFill>
              </a:rPr>
              <a:t>поставка продукции в более</a:t>
            </a:r>
            <a:r>
              <a:rPr sz="2800" b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30 </a:t>
            </a:r>
            <a:r>
              <a:rPr sz="2000" b="0">
                <a:solidFill>
                  <a:schemeClr val="tx1"/>
                </a:solidFill>
              </a:rPr>
              <a:t>стран </a:t>
            </a:r>
            <a:endParaRPr b="0">
              <a:solidFill>
                <a:schemeClr val="tx1"/>
              </a:solidFill>
            </a:endParaRPr>
          </a:p>
        </p:txBody>
      </p:sp>
      <p:sp>
        <p:nvSpPr>
          <p:cNvPr id="745833771" name="TextBox 745833770"/>
          <p:cNvSpPr txBox="1"/>
          <p:nvPr/>
        </p:nvSpPr>
        <p:spPr bwMode="auto">
          <a:xfrm>
            <a:off x="1457996" y="1908315"/>
            <a:ext cx="6428726" cy="5185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37,4</a:t>
            </a:r>
            <a:r>
              <a:rPr sz="2000" b="0">
                <a:solidFill>
                  <a:schemeClr val="tx1"/>
                </a:solidFill>
              </a:rPr>
              <a:t> млн. долларов США</a:t>
            </a:r>
            <a:endParaRPr b="0">
              <a:solidFill>
                <a:schemeClr val="tx1"/>
              </a:solidFill>
            </a:endParaRPr>
          </a:p>
        </p:txBody>
      </p:sp>
      <p:sp>
        <p:nvSpPr>
          <p:cNvPr id="630514289" name="TextBox 630514288"/>
          <p:cNvSpPr txBox="1"/>
          <p:nvPr/>
        </p:nvSpPr>
        <p:spPr bwMode="auto">
          <a:xfrm>
            <a:off x="1410370" y="2844529"/>
            <a:ext cx="6438805" cy="823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20,8</a:t>
            </a:r>
            <a:r>
              <a:rPr sz="2000" b="0">
                <a:solidFill>
                  <a:schemeClr val="tx1"/>
                </a:solidFill>
              </a:rPr>
              <a:t> тыс. тонн продукции </a:t>
            </a:r>
            <a:endParaRPr/>
          </a:p>
          <a:p>
            <a:pPr>
              <a:defRPr/>
            </a:pPr>
            <a:r>
              <a:rPr sz="2000" b="0">
                <a:solidFill>
                  <a:schemeClr val="tx1"/>
                </a:solidFill>
              </a:rPr>
              <a:t>отгружено на экспорт</a:t>
            </a:r>
            <a:endParaRPr/>
          </a:p>
        </p:txBody>
      </p:sp>
      <p:sp>
        <p:nvSpPr>
          <p:cNvPr id="1045843049" name="Прямоугольник 1045843048"/>
          <p:cNvSpPr/>
          <p:nvPr/>
        </p:nvSpPr>
        <p:spPr bwMode="auto">
          <a:xfrm>
            <a:off x="6635749" y="10109199"/>
            <a:ext cx="473351" cy="37500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>
              <a:defRPr/>
            </a:pPr>
            <a:r>
              <a:rPr lang="en-US" sz="850" spc="-49">
                <a:latin typeface="Lucida Sans Unicode"/>
              </a:rPr>
              <a:t>y-— </a:t>
            </a:r>
            <a:r>
              <a:rPr lang="en-US" sz="850" i="1" spc="-99">
                <a:latin typeface="Verdana"/>
              </a:rPr>
              <a:t>dc&amp;pm</a:t>
            </a:r>
            <a:endParaRPr/>
          </a:p>
        </p:txBody>
      </p:sp>
      <p:pic>
        <p:nvPicPr>
          <p:cNvPr id="46843047" name="Рисунок 4684304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6038" y="1959393"/>
            <a:ext cx="1601246" cy="1067497"/>
          </a:xfrm>
          <a:prstGeom prst="flowChartAlternateProcess">
            <a:avLst/>
          </a:prstGeom>
        </p:spPr>
      </p:pic>
      <p:pic>
        <p:nvPicPr>
          <p:cNvPr id="1551760566" name="Рисунок 155176056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95491" y="3258571"/>
            <a:ext cx="1746900" cy="1161575"/>
          </a:xfrm>
          <a:prstGeom prst="flowChartAlternateProcess">
            <a:avLst/>
          </a:prstGeom>
        </p:spPr>
      </p:pic>
      <p:pic>
        <p:nvPicPr>
          <p:cNvPr id="621237432" name="Рисунок 6212374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47654" y="1586085"/>
            <a:ext cx="2372524" cy="1577574"/>
          </a:xfrm>
          <a:prstGeom prst="flowChartAlternateProcess">
            <a:avLst/>
          </a:prstGeom>
        </p:spPr>
      </p:pic>
      <p:pic>
        <p:nvPicPr>
          <p:cNvPr id="1864388947" name="Рисунок 186438894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293659" y="3258571"/>
            <a:ext cx="1680359" cy="1120239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1870598" name="Рисунок 36" descr="ШАБЛОН ПРЕЗЕНТАЦИИ.jp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7545" y="0"/>
            <a:ext cx="9143995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58942444" name="Номер слайда 2"/>
          <p:cNvSpPr txBox="1"/>
          <p:nvPr/>
        </p:nvSpPr>
        <p:spPr bwMode="auto">
          <a:xfrm>
            <a:off x="8564447" y="4781646"/>
            <a:ext cx="409572" cy="300034"/>
          </a:xfrm>
          <a:prstGeom prst="rect">
            <a:avLst/>
          </a:prstGeom>
          <a:noFill/>
        </p:spPr>
        <p:txBody>
          <a:bodyPr vert="horz" wrap="square" lIns="68571" tIns="34283" rIns="68571" bIns="34283" numCol="1" rtlCol="0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265">
              <a:defRPr sz="9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557148" indent="-214290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57153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00016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542879" indent="-171427" algn="l" defTabSz="914265"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88574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6pPr>
            <a:lvl7pPr marL="2228607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7pPr>
            <a:lvl8pPr marL="2571471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8pPr>
            <a:lvl9pPr marL="2914330" indent="-171427" algn="l" defTabSz="914265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fld id="{73D0D3E5-4C70-671A-9607-FCFF3AE61E60}" type="slidenum">
              <a:rPr lang="ru-RU" sz="1500" b="1">
                <a:solidFill>
                  <a:schemeClr val="accent5">
                    <a:lumMod val="50000"/>
                  </a:schemeClr>
                </a:solidFill>
                <a:latin typeface="Arial"/>
              </a:rPr>
              <a:t>9</a:t>
            </a:fld>
            <a:endParaRPr lang="ru-RU" sz="1500" b="1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620420044" name="AutoShape 2" descr="http://stv24.tv/wp-content/uploads/2017/08/wheatseeds.jpg"/>
          <p:cNvSpPr>
            <a:spLocks noChangeAspect="1" noChangeArrowheads="1"/>
          </p:cNvSpPr>
          <p:nvPr/>
        </p:nvSpPr>
        <p:spPr bwMode="auto">
          <a:xfrm>
            <a:off x="155574" y="-108345"/>
            <a:ext cx="304798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021339336" name="AutoShape 4" descr="http://stv24.tv/wp-content/uploads/2017/08/wheatseeds.jpg"/>
          <p:cNvSpPr>
            <a:spLocks noChangeAspect="1" noChangeArrowheads="1"/>
          </p:cNvSpPr>
          <p:nvPr/>
        </p:nvSpPr>
        <p:spPr bwMode="auto">
          <a:xfrm>
            <a:off x="307973" y="5950"/>
            <a:ext cx="304798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65075109" name="AutoShape 3"/>
          <p:cNvSpPr>
            <a:spLocks noChangeArrowheads="1"/>
          </p:cNvSpPr>
          <p:nvPr/>
        </p:nvSpPr>
        <p:spPr bwMode="auto">
          <a:xfrm>
            <a:off x="-121831" y="298436"/>
            <a:ext cx="9164518" cy="285350"/>
          </a:xfrm>
          <a:prstGeom prst="roundRect">
            <a:avLst>
              <a:gd name="adj" fmla="val 16667"/>
            </a:avLst>
          </a:prstGeom>
        </p:spPr>
        <p:txBody>
          <a:bodyPr vert="horz" wrap="square" lIns="0" tIns="13329" rIns="0" bIns="0" rtlCol="0" anchor="ctr">
            <a:spAutoFit/>
          </a:bodyPr>
          <a:lstStyle/>
          <a:p>
            <a:pPr marL="0" marR="0" indent="0" algn="ctr" defTabSz="9142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0" u="none" strike="noStrike" cap="none" spc="0">
                <a:solidFill>
                  <a:prstClr val="black"/>
                </a:solidFill>
                <a:latin typeface="Arial"/>
                <a:ea typeface="Arial"/>
                <a:cs typeface="Arial"/>
              </a:rPr>
              <a:t>ГОСУДАРСТВЕННАЯ ПОДДЕРЖКА АПК в 2025 году</a:t>
            </a:r>
            <a:endParaRPr lang="ru-RU" sz="1600" b="1" i="0" u="none" strike="noStrike" cap="none" spc="0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70146963" name="Рисунок 87014696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036549" y="44449"/>
            <a:ext cx="19500849" cy="17227549"/>
          </a:xfrm>
          <a:prstGeom prst="rect">
            <a:avLst/>
          </a:prstGeom>
        </p:spPr>
      </p:pic>
      <p:pic>
        <p:nvPicPr>
          <p:cNvPr id="191930372" name="Рисунок 19193037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11398" y="14712949"/>
            <a:ext cx="1841499" cy="1993899"/>
          </a:xfrm>
          <a:prstGeom prst="rect">
            <a:avLst/>
          </a:prstGeom>
        </p:spPr>
      </p:pic>
      <p:pic>
        <p:nvPicPr>
          <p:cNvPr id="2036733442" name="Рисунок 203673344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63798" y="14865349"/>
            <a:ext cx="1841499" cy="1993899"/>
          </a:xfrm>
          <a:prstGeom prst="rect">
            <a:avLst/>
          </a:prstGeom>
        </p:spPr>
      </p:pic>
      <p:pic>
        <p:nvPicPr>
          <p:cNvPr id="1833441063" name="Рисунок 183344106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616198" y="15017749"/>
            <a:ext cx="1841499" cy="1993899"/>
          </a:xfrm>
          <a:prstGeom prst="rect">
            <a:avLst/>
          </a:prstGeom>
        </p:spPr>
      </p:pic>
      <p:pic>
        <p:nvPicPr>
          <p:cNvPr id="1130239603" name="Рисунок 113023960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768598" y="15170149"/>
            <a:ext cx="1841499" cy="1993899"/>
          </a:xfrm>
          <a:prstGeom prst="rect">
            <a:avLst/>
          </a:prstGeom>
        </p:spPr>
      </p:pic>
      <p:pic>
        <p:nvPicPr>
          <p:cNvPr id="893330673" name="Рисунок 89333067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62770" y="4202077"/>
            <a:ext cx="585538" cy="633996"/>
          </a:xfrm>
          <a:prstGeom prst="rect">
            <a:avLst/>
          </a:prstGeom>
        </p:spPr>
      </p:pic>
      <p:pic>
        <p:nvPicPr>
          <p:cNvPr id="551339908" name="Рисунок 55133990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55047" y="4092455"/>
            <a:ext cx="689402" cy="768059"/>
          </a:xfrm>
          <a:prstGeom prst="rect">
            <a:avLst/>
          </a:prstGeom>
        </p:spPr>
      </p:pic>
      <p:sp>
        <p:nvSpPr>
          <p:cNvPr id="713962689" name="TextBox 713962688"/>
          <p:cNvSpPr txBox="1"/>
          <p:nvPr/>
        </p:nvSpPr>
        <p:spPr bwMode="auto">
          <a:xfrm>
            <a:off x="2201036" y="4476485"/>
            <a:ext cx="165401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400"/>
              <a:t>ЭФФЕКТИВНАЯ</a:t>
            </a:r>
            <a:endParaRPr/>
          </a:p>
        </p:txBody>
      </p:sp>
      <p:sp>
        <p:nvSpPr>
          <p:cNvPr id="466450412" name="TextBox 466450411"/>
          <p:cNvSpPr txBox="1"/>
          <p:nvPr/>
        </p:nvSpPr>
        <p:spPr bwMode="auto">
          <a:xfrm>
            <a:off x="4544452" y="4465769"/>
            <a:ext cx="1661569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400"/>
              <a:t>МОТИВИРУЮЩАЯ</a:t>
            </a:r>
            <a:endParaRPr/>
          </a:p>
        </p:txBody>
      </p:sp>
      <p:sp>
        <p:nvSpPr>
          <p:cNvPr id="1405595345" name="TextBox 1405595344"/>
          <p:cNvSpPr txBox="1"/>
          <p:nvPr/>
        </p:nvSpPr>
        <p:spPr bwMode="auto">
          <a:xfrm>
            <a:off x="6807234" y="4465770"/>
            <a:ext cx="2166783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400"/>
              <a:t>ПРИОРИТЕЗИРОВАННАЯ</a:t>
            </a:r>
            <a:endParaRPr/>
          </a:p>
        </p:txBody>
      </p:sp>
      <p:sp>
        <p:nvSpPr>
          <p:cNvPr id="1344403579" name="TextBox 1344403578"/>
          <p:cNvSpPr txBox="1"/>
          <p:nvPr/>
        </p:nvSpPr>
        <p:spPr bwMode="auto">
          <a:xfrm>
            <a:off x="1085698" y="809611"/>
            <a:ext cx="2505758" cy="1128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8,6 </a:t>
            </a:r>
            <a:r>
              <a:rPr sz="2000"/>
              <a:t>млрд. руб. на развитие АПК Чувашии</a:t>
            </a:r>
            <a:endParaRPr/>
          </a:p>
        </p:txBody>
      </p:sp>
      <p:sp>
        <p:nvSpPr>
          <p:cNvPr id="1247768326" name="TextBox 1247768325"/>
          <p:cNvSpPr txBox="1"/>
          <p:nvPr/>
        </p:nvSpPr>
        <p:spPr bwMode="auto">
          <a:xfrm>
            <a:off x="5201439" y="809611"/>
            <a:ext cx="2515117" cy="1128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5,7 </a:t>
            </a:r>
            <a:r>
              <a:rPr sz="2000"/>
              <a:t>млрд. руб. республиканский бюджет</a:t>
            </a:r>
            <a:endParaRPr/>
          </a:p>
        </p:txBody>
      </p:sp>
      <p:sp>
        <p:nvSpPr>
          <p:cNvPr id="1849155928" name="TextBox 1849155927"/>
          <p:cNvSpPr txBox="1"/>
          <p:nvPr/>
        </p:nvSpPr>
        <p:spPr bwMode="auto">
          <a:xfrm>
            <a:off x="4974629" y="2007689"/>
            <a:ext cx="3115263" cy="1128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7 </a:t>
            </a:r>
            <a:r>
              <a:rPr sz="2000"/>
              <a:t> место в России по господдержке инвестиций в АПК</a:t>
            </a:r>
            <a:endParaRPr/>
          </a:p>
        </p:txBody>
      </p:sp>
      <p:sp>
        <p:nvSpPr>
          <p:cNvPr id="100432131" name="TextBox 100432130"/>
          <p:cNvSpPr txBox="1"/>
          <p:nvPr/>
        </p:nvSpPr>
        <p:spPr bwMode="auto">
          <a:xfrm>
            <a:off x="1031339" y="2160090"/>
            <a:ext cx="2560117" cy="823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1">
                <a:solidFill>
                  <a:schemeClr val="accent2">
                    <a:lumMod val="75000"/>
                  </a:schemeClr>
                </a:solidFill>
              </a:rPr>
              <a:t>109 </a:t>
            </a:r>
            <a:r>
              <a:rPr sz="2000"/>
              <a:t> направлений господдержки АПК</a:t>
            </a:r>
            <a:endParaRPr/>
          </a:p>
        </p:txBody>
      </p:sp>
      <p:sp>
        <p:nvSpPr>
          <p:cNvPr id="697955108" name="Нашивка 697955107"/>
          <p:cNvSpPr/>
          <p:nvPr/>
        </p:nvSpPr>
        <p:spPr bwMode="auto">
          <a:xfrm>
            <a:off x="4042236" y="1033026"/>
            <a:ext cx="315022" cy="530678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072427" name="Нашивка 1916072426"/>
          <p:cNvSpPr/>
          <p:nvPr/>
        </p:nvSpPr>
        <p:spPr bwMode="auto">
          <a:xfrm>
            <a:off x="3990274" y="2312364"/>
            <a:ext cx="315021" cy="530677"/>
          </a:xfrm>
          <a:prstGeom prst="chevron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chemeClr val="accent2">
                <a:lumMod val="74901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0567389" name="Рисунок 25056738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12770" y="1016335"/>
            <a:ext cx="564059" cy="564059"/>
          </a:xfrm>
          <a:prstGeom prst="rect">
            <a:avLst/>
          </a:prstGeom>
        </p:spPr>
      </p:pic>
      <p:pic>
        <p:nvPicPr>
          <p:cNvPr id="1065857207" name="Рисунок 106585720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03333" y="2306472"/>
            <a:ext cx="530552" cy="530552"/>
          </a:xfrm>
          <a:prstGeom prst="rect">
            <a:avLst/>
          </a:prstGeom>
        </p:spPr>
      </p:pic>
      <p:pic>
        <p:nvPicPr>
          <p:cNvPr id="1694369301" name="Рисунок 169436930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227720" y="4251433"/>
            <a:ext cx="609078" cy="609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Pages>0</Pages>
  <Words>410</Words>
  <Characters>0</Characters>
  <Application>Microsoft Office PowerPoint</Application>
  <DocSecurity>0</DocSecurity>
  <PresentationFormat>Экран (16:9)</PresentationFormat>
  <Lines>0</Lines>
  <Paragraphs>133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CharactersWithSpaces>0</CharactersWithSpaces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Минсельхоз 31.</dc:creator>
  <cp:lastModifiedBy>Николай Константинович</cp:lastModifiedBy>
  <cp:revision>1284</cp:revision>
  <dcterms:created xsi:type="dcterms:W3CDTF">2017-12-12T12:12:08Z</dcterms:created>
  <dcterms:modified xsi:type="dcterms:W3CDTF">2025-11-27T05:44:55Z</dcterms:modified>
  <dc:identifier/>
  <dc:language/>
  <cp:version/>
</cp:coreProperties>
</file>